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422C16"/>
    <a:srgbClr val="0C788E"/>
    <a:srgbClr val="006666"/>
    <a:srgbClr val="0099CC"/>
    <a:srgbClr val="3366CC"/>
    <a:srgbClr val="6600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74" d="100"/>
          <a:sy n="74" d="100"/>
        </p:scale>
        <p:origin x="11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827584" y="908720"/>
            <a:ext cx="7772400" cy="1470025"/>
          </a:xfrm>
        </p:spPr>
        <p:txBody>
          <a:bodyPr/>
          <a:lstStyle/>
          <a:p>
            <a:r>
              <a:rPr lang="ru-RU" sz="4800" b="1" dirty="0" smtClean="0">
                <a:solidFill>
                  <a:srgbClr val="003399"/>
                </a:solidFill>
              </a:rPr>
              <a:t>Особенности развития детей 2-3 лет</a:t>
            </a:r>
            <a:endParaRPr lang="es-ES" sz="4800" b="1" dirty="0">
              <a:solidFill>
                <a:srgbClr val="00339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marL="514350" indent="-514350">
              <a:buNone/>
              <a:defRPr/>
            </a:pP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None/>
              <a:defRPr/>
            </a:pP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None/>
              <a:defRPr/>
            </a:pPr>
            <a:endParaRPr lang="ru-RU" sz="280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None/>
              <a:defRPr/>
            </a:pP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 algn="ctr">
              <a:buNone/>
              <a:defRPr/>
            </a:pPr>
            <a:r>
              <a:rPr lang="ru-RU" sz="4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Спасибо за внимание!</a:t>
            </a:r>
          </a:p>
          <a:p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3600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Познавательная сфера</a:t>
            </a:r>
            <a:endParaRPr lang="ru-RU" sz="3600" dirty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>
              <a:buClr>
                <a:srgbClr val="003399"/>
              </a:buClr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Мышление </a:t>
            </a:r>
            <a:r>
              <a:rPr lang="ru-RU" sz="28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наглядно – действенное</a:t>
            </a:r>
          </a:p>
          <a:p>
            <a:pPr>
              <a:buClr>
                <a:srgbClr val="003399"/>
              </a:buClr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Внимание, мышление, память –  носят </a:t>
            </a:r>
            <a:r>
              <a:rPr lang="ru-RU" sz="28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непроизвольный характер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Clr>
                <a:srgbClr val="003399"/>
              </a:buClr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Восприятие также носит</a:t>
            </a:r>
            <a:r>
              <a:rPr lang="ru-RU" sz="28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 непроизвольный характер,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он может выделить в предмете лишь его ярко выраженные признаки, часто являющиеся второстепенными.</a:t>
            </a:r>
          </a:p>
          <a:p>
            <a:endParaRPr lang="ru-RU" sz="2800" b="1" i="1" dirty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4786346"/>
          </a:xfrm>
        </p:spPr>
        <p:txBody>
          <a:bodyPr/>
          <a:lstStyle/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Основной </a:t>
            </a:r>
            <a:r>
              <a:rPr lang="ru-RU" sz="28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способ познания ребенком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окружающего мира - </a:t>
            </a:r>
            <a:r>
              <a:rPr lang="ru-RU" sz="28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метод проб и ошибок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, поэтому дети очень любят разбирать игрушки.</a:t>
            </a:r>
            <a:endParaRPr lang="ru-RU" sz="2800" b="1" i="1" dirty="0" smtClean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Обучение в этом возрасте происходит и на собственном практическом опыте, и на основе </a:t>
            </a:r>
            <a:r>
              <a:rPr lang="ru-RU" sz="28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подражания приятному взрослому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. При этом </a:t>
            </a:r>
            <a:r>
              <a:rPr lang="ru-RU" sz="28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ребёнок подражает всему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, что делает взрослый, - и хорошему и плохому; и правильному и не правильному.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3600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Эмоциональная сфера </a:t>
            </a:r>
            <a:endParaRPr lang="ru-RU" sz="3600" dirty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4429155"/>
          </a:xfrm>
        </p:spPr>
        <p:txBody>
          <a:bodyPr/>
          <a:lstStyle/>
          <a:p>
            <a:pPr>
              <a:buClr>
                <a:srgbClr val="003399"/>
              </a:buClr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В этом возрасте дети очень </a:t>
            </a:r>
            <a:r>
              <a:rPr lang="ru-RU" sz="24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восприимчивы к эмоциональному состоянию окружающих.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Они очень подвержены так называемому «эффекту заражения».</a:t>
            </a:r>
          </a:p>
          <a:p>
            <a:pPr>
              <a:buClr>
                <a:srgbClr val="003399"/>
              </a:buClr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Активное </a:t>
            </a:r>
            <a:r>
              <a:rPr lang="ru-RU" sz="24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проявление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и негативных и позитивных </a:t>
            </a:r>
            <a:r>
              <a:rPr lang="ru-RU" sz="24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эмоций</a:t>
            </a:r>
            <a:r>
              <a:rPr lang="ru-RU" sz="2400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зависит от физического комфорта или его отсутствия.</a:t>
            </a:r>
          </a:p>
          <a:p>
            <a:r>
              <a:rPr lang="ru-RU" sz="24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Основными чертами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ребенка 2-3 лет являются открытость, честность и искренность. Он просто не умеет скрывать свои симпатии или антипатии к кому или чему бы то ни было.</a:t>
            </a:r>
          </a:p>
          <a:p>
            <a:r>
              <a:rPr lang="ru-RU" sz="24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Чувства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ребенка неустойчивы и противоречивы, а </a:t>
            </a:r>
            <a:r>
              <a:rPr lang="ru-RU" sz="24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настроение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подвержено частой смене.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42942"/>
          </a:xfrm>
        </p:spPr>
        <p:txBody>
          <a:bodyPr/>
          <a:lstStyle/>
          <a:p>
            <a:r>
              <a:rPr lang="ru-RU" sz="3200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Общение ребенка раннего возраста</a:t>
            </a:r>
            <a:endParaRPr lang="ru-RU" sz="3200" dirty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26029"/>
          </a:xfrm>
        </p:spPr>
        <p:txBody>
          <a:bodyPr/>
          <a:lstStyle/>
          <a:p>
            <a:pPr>
              <a:buClr>
                <a:srgbClr val="003399"/>
              </a:buClr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Общение со взрослым  </a:t>
            </a:r>
            <a:r>
              <a:rPr lang="ru-RU" sz="24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ситуативно-деловое.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В</a:t>
            </a:r>
            <a:r>
              <a:rPr lang="ru-RU" sz="24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совместной деятельности со взрослым ребенок овладевает культурными действиями с предметами, познает их свойства и отношения.</a:t>
            </a:r>
          </a:p>
          <a:p>
            <a:pPr>
              <a:buNone/>
            </a:pP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3399"/>
              </a:buClr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Сверстник ещё не представляет для малыша особого интереса и рассматривается им как ещё один предмет. Дети </a:t>
            </a:r>
            <a:r>
              <a:rPr lang="ru-RU" sz="24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играют «рядом, но не  вместе».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Друг для друга они нередко становятся источниками отрицательных эмоций.</a:t>
            </a:r>
          </a:p>
          <a:p>
            <a:pPr>
              <a:buNone/>
            </a:pP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Кризис 3-х лет</a:t>
            </a:r>
            <a:endParaRPr lang="ru-RU" sz="3600" b="1" dirty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algn="ctr">
              <a:buClr>
                <a:srgbClr val="003399"/>
              </a:buClr>
              <a:buNone/>
            </a:pP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Один из наиболее трудных моментов в жизни ребенка. </a:t>
            </a:r>
          </a:p>
          <a:p>
            <a:pPr>
              <a:buClr>
                <a:srgbClr val="003399"/>
              </a:buClr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Это разрушение, пересмотр старой системы социальных отношений. Ребенок, </a:t>
            </a: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отделяясь от взрослых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, пытается установить с ними новые, более глубокие отношения.</a:t>
            </a:r>
          </a:p>
          <a:p>
            <a:pPr>
              <a:buNone/>
            </a:pP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3399"/>
              </a:buClr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Изменение позиции ребенка – </a:t>
            </a: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«Я – новая позиция САМ»,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возрастание его самостоятельности и активности, требуют от близких взрослых своевременной перестройки. Если же новые отношения с ребенком не складываются, его инициатива не поощряется, самостоятельность постоянно ограничивается, у ребенка возникают собственно КРИЗИСНЫЕ ЯВЛЕНИЯ, проявляющиеся в отношениях со взрослыми.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85818"/>
          </a:xfrm>
        </p:spPr>
        <p:txBody>
          <a:bodyPr/>
          <a:lstStyle/>
          <a:p>
            <a:r>
              <a:rPr lang="ru-RU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3200" dirty="0" smtClean="0">
                <a:latin typeface="Calibri" pitchFamily="34" charset="0"/>
                <a:cs typeface="Calibri" pitchFamily="34" charset="0"/>
              </a:rPr>
            </a:br>
            <a:r>
              <a:rPr lang="ru-RU" sz="3200" b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Признаки кризиса 3х лет: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3200" dirty="0" smtClean="0">
                <a:latin typeface="Calibri" pitchFamily="34" charset="0"/>
                <a:cs typeface="Calibri" pitchFamily="34" charset="0"/>
              </a:rPr>
            </a:br>
            <a:endParaRPr lang="ru-RU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ru-RU" sz="2800" i="1" dirty="0" smtClean="0">
                <a:solidFill>
                  <a:srgbClr val="003399"/>
                </a:solidFill>
              </a:rPr>
              <a:t>Негативизм</a:t>
            </a:r>
          </a:p>
          <a:p>
            <a:r>
              <a:rPr lang="ru-RU" sz="2800" i="1" dirty="0" smtClean="0">
                <a:solidFill>
                  <a:srgbClr val="003399"/>
                </a:solidFill>
              </a:rPr>
              <a:t>Упрямство</a:t>
            </a:r>
          </a:p>
          <a:p>
            <a:r>
              <a:rPr lang="ru-RU" sz="2800" i="1" dirty="0" smtClean="0">
                <a:solidFill>
                  <a:srgbClr val="003399"/>
                </a:solidFill>
              </a:rPr>
              <a:t>Строптивость</a:t>
            </a:r>
          </a:p>
          <a:p>
            <a:r>
              <a:rPr lang="ru-RU" sz="2800" i="1" dirty="0" smtClean="0">
                <a:solidFill>
                  <a:srgbClr val="003399"/>
                </a:solidFill>
              </a:rPr>
              <a:t>Своеволие</a:t>
            </a:r>
          </a:p>
          <a:p>
            <a:r>
              <a:rPr lang="ru-RU" sz="2800" i="1" dirty="0" smtClean="0">
                <a:solidFill>
                  <a:srgbClr val="003399"/>
                </a:solidFill>
              </a:rPr>
              <a:t>Протест-бунт</a:t>
            </a:r>
          </a:p>
          <a:p>
            <a:r>
              <a:rPr lang="ru-RU" sz="2800" i="1" dirty="0" smtClean="0">
                <a:solidFill>
                  <a:srgbClr val="003399"/>
                </a:solidFill>
              </a:rPr>
              <a:t>Симптом обесценивания</a:t>
            </a:r>
          </a:p>
          <a:p>
            <a:r>
              <a:rPr lang="ru-RU" sz="2800" i="1" dirty="0" smtClean="0">
                <a:solidFill>
                  <a:srgbClr val="003399"/>
                </a:solidFill>
              </a:rPr>
              <a:t>Деспотизм</a:t>
            </a:r>
            <a:endParaRPr lang="ru-RU" sz="2800" i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/>
          <a:lstStyle/>
          <a:p>
            <a:r>
              <a:rPr lang="ru-RU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3200" dirty="0" smtClean="0">
                <a:latin typeface="Calibri" pitchFamily="34" charset="0"/>
                <a:cs typeface="Calibri" pitchFamily="34" charset="0"/>
              </a:rPr>
            </a:br>
            <a:r>
              <a:rPr lang="ru-RU" sz="3200" b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ЧТО ДЕЛАТЬ, ЕСЛИ РЕБЕНОК УПРЯМИТСЯ?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3200" dirty="0" smtClean="0">
                <a:latin typeface="Calibri" pitchFamily="34" charset="0"/>
                <a:cs typeface="Calibri" pitchFamily="34" charset="0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Clr>
                <a:srgbClr val="003399"/>
              </a:buClr>
            </a:pP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Не придавайте большого значения упрямству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. Примите к сведению этот приступ, но не очень волнуйтесь за ребенка.</a:t>
            </a:r>
          </a:p>
          <a:p>
            <a:pPr>
              <a:buClr>
                <a:srgbClr val="003399"/>
              </a:buClr>
            </a:pP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Оставайтесь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вовремя приступа упрямства </a:t>
            </a: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рядом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с ребенком и дайте ему почувствовать, что понимаете, как он страдает.</a:t>
            </a:r>
          </a:p>
          <a:p>
            <a:pPr>
              <a:buClr>
                <a:srgbClr val="003399"/>
              </a:buClr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Не пытайтесь в это время что – либо внушать вашему ребенку. </a:t>
            </a: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Ругать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в такой ситуации </a:t>
            </a: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не имеет смысла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. Он сильно возбужден и не может вас понять.</a:t>
            </a:r>
          </a:p>
          <a:p>
            <a:pPr>
              <a:buClr>
                <a:srgbClr val="003399"/>
              </a:buClr>
            </a:pP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Будьте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в поведении с ребенком </a:t>
            </a: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настойчивы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. Если вы сказали «нет», оставайтесь и дальше при этом мнении.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428628"/>
          </a:xfrm>
        </p:spPr>
        <p:txBody>
          <a:bodyPr/>
          <a:lstStyle/>
          <a:p>
            <a:r>
              <a:rPr lang="ru-RU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3200" dirty="0" smtClean="0">
                <a:latin typeface="Calibri" pitchFamily="34" charset="0"/>
                <a:cs typeface="Calibri" pitchFamily="34" charset="0"/>
              </a:rPr>
            </a:br>
            <a:r>
              <a:rPr lang="ru-RU" sz="3200" dirty="0" smtClean="0">
                <a:latin typeface="Calibri" pitchFamily="34" charset="0"/>
                <a:cs typeface="Calibri" pitchFamily="34" charset="0"/>
              </a:rPr>
              <a:t>КАК ПРЕОДАЛЕТЬ КАПРИЗЫ?</a:t>
            </a:r>
            <a:br>
              <a:rPr lang="ru-RU" sz="3200" dirty="0" smtClean="0">
                <a:latin typeface="Calibri" pitchFamily="34" charset="0"/>
                <a:cs typeface="Calibri" pitchFamily="34" charset="0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ru-RU" sz="2000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Сначала нужно понять причины капризов и упрямства. Ими могут быть:</a:t>
            </a:r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Нарушения режима дня.</a:t>
            </a:r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Обилие новых впечатлений.</a:t>
            </a:r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Плохое самочувствие во время болезни.</a:t>
            </a:r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Переутомление (физическое и психическое).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Преодолеть капризы можно, если:</a:t>
            </a:r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Все члены семьи будут иметь </a:t>
            </a: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единые требования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к ребенку.</a:t>
            </a:r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Будут </a:t>
            </a: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тверды в позиции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, дадут понять значение слова «нельзя».</a:t>
            </a:r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Научат ребенка хотеть, т.е. вырабатывать настойчивость в достижении цели.</a:t>
            </a:r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Будут </a:t>
            </a: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развивать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у ребенка </a:t>
            </a: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самостоятельность в совместной со взрослыми деятельности.</a:t>
            </a:r>
          </a:p>
          <a:p>
            <a:pPr>
              <a:buNone/>
            </a:pPr>
            <a:r>
              <a:rPr lang="ru-RU" sz="1600" dirty="0" smtClean="0">
                <a:latin typeface="Calibri" pitchFamily="34" charset="0"/>
                <a:cs typeface="Calibri" pitchFamily="34" charset="0"/>
              </a:rPr>
              <a:t> 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4996</TotalTime>
  <Words>520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Diseño predeterminado</vt:lpstr>
      <vt:lpstr>Особенности развития детей 2-3 лет</vt:lpstr>
      <vt:lpstr>Познавательная сфера</vt:lpstr>
      <vt:lpstr>Презентация PowerPoint</vt:lpstr>
      <vt:lpstr>Эмоциональная сфера </vt:lpstr>
      <vt:lpstr>Общение ребенка раннего возраста</vt:lpstr>
      <vt:lpstr>Кризис 3-х лет</vt:lpstr>
      <vt:lpstr> Признаки кризиса 3х лет: </vt:lpstr>
      <vt:lpstr> ЧТО ДЕЛАТЬ, ЕСЛИ РЕБЕНОК УПРЯМИТСЯ? </vt:lpstr>
      <vt:lpstr> КАК ПРЕОДАЛЕТЬ КАПРИЗЫ? 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Екатерина Базанова</cp:lastModifiedBy>
  <cp:revision>751</cp:revision>
  <dcterms:created xsi:type="dcterms:W3CDTF">2010-05-23T14:28:12Z</dcterms:created>
  <dcterms:modified xsi:type="dcterms:W3CDTF">2019-10-01T07:36:50Z</dcterms:modified>
</cp:coreProperties>
</file>