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8" r:id="rId2"/>
    <p:sldId id="295" r:id="rId3"/>
    <p:sldId id="259" r:id="rId4"/>
    <p:sldId id="260" r:id="rId5"/>
    <p:sldId id="290" r:id="rId6"/>
    <p:sldId id="282" r:id="rId7"/>
    <p:sldId id="286" r:id="rId8"/>
    <p:sldId id="287" r:id="rId9"/>
    <p:sldId id="288" r:id="rId10"/>
    <p:sldId id="289" r:id="rId11"/>
    <p:sldId id="291" r:id="rId12"/>
    <p:sldId id="261" r:id="rId13"/>
    <p:sldId id="262" r:id="rId14"/>
    <p:sldId id="263" r:id="rId15"/>
    <p:sldId id="264" r:id="rId16"/>
    <p:sldId id="297" r:id="rId17"/>
    <p:sldId id="265" r:id="rId18"/>
    <p:sldId id="267" r:id="rId19"/>
    <p:sldId id="268" r:id="rId20"/>
    <p:sldId id="269" r:id="rId21"/>
    <p:sldId id="293" r:id="rId22"/>
    <p:sldId id="296" r:id="rId23"/>
    <p:sldId id="294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B550D"/>
    <a:srgbClr val="9900FF"/>
    <a:srgbClr val="18B81C"/>
    <a:srgbClr val="107E13"/>
    <a:srgbClr val="149817"/>
    <a:srgbClr val="FFFF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0AEABF1-5D94-4DA8-85E3-4615FA019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37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B79200-40A9-4292-B911-DB12AF2D4E91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8814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92FB3-2E53-4F64-A4EC-85B48DCB8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AD6C-A021-473D-9730-45BCF391A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C118-8466-4033-827A-6DADC5D3B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52FC-4A6C-4BC1-B3E6-28BD12200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7FEA-53FC-4E6B-AF94-942D0BDD8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59E0-2D0F-4672-85DF-4B1E0863C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A0B4-1AB0-44FC-9D83-E97F363A7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AF1A-1712-448F-A3ED-F8A68B22C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0D3C-31C7-4901-B15C-0A8B4C9E2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948F-FFA4-4C17-8D9A-562D6E30F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FE0E-A3D1-4089-BB49-E8961ECD5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D982DE9-1E6E-4A9C-8546-018A2EB91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57422" y="1857364"/>
            <a:ext cx="5929354" cy="235745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МОДЕЛЬ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МЕТОДИЧЕСКОЙ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63" y="285750"/>
            <a:ext cx="6643687" cy="6461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№23 с. Шурскол»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5072063"/>
            <a:ext cx="7358114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Старший воспитатель ДОУ, высшая квалификационная категория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Бредихина Л.А.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Picture 4" descr="C:\Users\1\Desktop\Приглашение30лет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2071688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7" name="Picture 4" descr="C:\Users\1\Desktop\Приглашение30лет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071688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054" name="Picture 6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221457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5984" y="274638"/>
            <a:ext cx="6400816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МЕТОДИЧЕСКОЙ РАБОТЫ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857375"/>
            <a:ext cx="8229600" cy="445135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ru-RU" sz="3200" smtClean="0">
                <a:solidFill>
                  <a:srgbClr val="9900FF"/>
                </a:solidFill>
                <a:cs typeface="Times New Roman" pitchFamily="18" charset="0"/>
              </a:rPr>
              <a:t>Деятельностный      аспект:      </a:t>
            </a:r>
            <a:r>
              <a:rPr lang="ru-RU" sz="2400" smtClean="0"/>
              <a:t>мотивы –   задачи – содержание –     форма –    методы –    результаты.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ru-RU" sz="3200" smtClean="0">
                <a:solidFill>
                  <a:srgbClr val="9900FF"/>
                </a:solidFill>
                <a:cs typeface="Times New Roman" pitchFamily="18" charset="0"/>
              </a:rPr>
              <a:t>Содержательный    аспект:    </a:t>
            </a:r>
            <a:r>
              <a:rPr lang="ru-RU" sz="2400" smtClean="0"/>
              <a:t>три  взаимосвязанных направления   подготовки педагогов: методическое, теоретическое, психолого-педагогическое.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ru-RU" sz="3200" smtClean="0">
                <a:solidFill>
                  <a:srgbClr val="9900FF"/>
                </a:solidFill>
                <a:cs typeface="Times New Roman" pitchFamily="18" charset="0"/>
              </a:rPr>
              <a:t>Управленческий аспект</a:t>
            </a:r>
            <a:r>
              <a:rPr lang="ru-RU" sz="2400" smtClean="0">
                <a:latin typeface="Comic Sans MS" pitchFamily="66" charset="0"/>
              </a:rPr>
              <a:t>: </a:t>
            </a:r>
            <a:r>
              <a:rPr lang="ru-RU" sz="2400" smtClean="0"/>
              <a:t>компоненты:     педагогический,          планирование, организация,   контроль    и     регулирование. </a:t>
            </a:r>
          </a:p>
        </p:txBody>
      </p:sp>
      <p:pic>
        <p:nvPicPr>
          <p:cNvPr id="11268" name="Picture 4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200026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28926" y="214290"/>
            <a:ext cx="6000792" cy="107157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КРИТЕРИЕВ МЕТОДИЧЕСКОЙ РАБОТЫ:</a:t>
            </a:r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755650" y="1484313"/>
            <a:ext cx="4465638" cy="18002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Критерий результативности</a:t>
            </a: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1619250" y="3068638"/>
            <a:ext cx="5545138" cy="18716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Критерий рационального использование</a:t>
            </a:r>
          </a:p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рабочего времени, </a:t>
            </a:r>
          </a:p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экономичности методической работы</a:t>
            </a: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4356100" y="4652963"/>
            <a:ext cx="4465638" cy="18002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Критерий роста удовлетворённости </a:t>
            </a:r>
          </a:p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педагогов </a:t>
            </a:r>
          </a:p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своим трудом</a:t>
            </a:r>
            <a:r>
              <a:rPr lang="ru-RU"/>
              <a:t> </a:t>
            </a:r>
          </a:p>
        </p:txBody>
      </p:sp>
      <p:cxnSp>
        <p:nvCxnSpPr>
          <p:cNvPr id="12294" name="AutoShape 10"/>
          <p:cNvCxnSpPr>
            <a:cxnSpLocks noChangeShapeType="1"/>
            <a:stCxn id="109572" idx="1"/>
            <a:endCxn id="109573" idx="1"/>
          </p:cNvCxnSpPr>
          <p:nvPr/>
        </p:nvCxnSpPr>
        <p:spPr bwMode="auto">
          <a:xfrm rot="10800000" flipH="1" flipV="1">
            <a:off x="755650" y="2384425"/>
            <a:ext cx="863600" cy="1620838"/>
          </a:xfrm>
          <a:prstGeom prst="curvedConnector3">
            <a:avLst>
              <a:gd name="adj1" fmla="val -2647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295" name="AutoShape 12"/>
          <p:cNvCxnSpPr>
            <a:cxnSpLocks noChangeShapeType="1"/>
            <a:stCxn id="109573" idx="1"/>
            <a:endCxn id="109574" idx="1"/>
          </p:cNvCxnSpPr>
          <p:nvPr/>
        </p:nvCxnSpPr>
        <p:spPr bwMode="auto">
          <a:xfrm rot="10800000" flipH="1" flipV="1">
            <a:off x="1619250" y="4005263"/>
            <a:ext cx="2736850" cy="1547812"/>
          </a:xfrm>
          <a:prstGeom prst="curvedConnector3">
            <a:avLst>
              <a:gd name="adj1" fmla="val -835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2296" name="Picture 8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1928826" cy="1852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43174" y="274638"/>
            <a:ext cx="6043626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МЕТОДИЧЕСКОЙ РАБОТЫ: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Blip>
                <a:blip r:embed="rId3"/>
              </a:buBlip>
            </a:pPr>
            <a:r>
              <a:rPr lang="ru-RU" sz="2000" b="1" smtClean="0"/>
              <a:t>Критерий результативности</a:t>
            </a:r>
            <a:r>
              <a:rPr lang="ru-RU" sz="2000" smtClean="0"/>
              <a:t> – результаты качественного образования, воспитания и развития дошкольников, повышение знаний до оптимального уровня за отведённое время, без перегрузки;</a:t>
            </a:r>
          </a:p>
          <a:p>
            <a:pPr algn="di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Blip>
                <a:blip r:embed="rId3"/>
              </a:buBlip>
            </a:pPr>
            <a:r>
              <a:rPr lang="ru-RU" sz="2000" b="1" smtClean="0"/>
              <a:t>Критерий рационального использование рабочего времени, экономичности методической работы</a:t>
            </a:r>
            <a:r>
              <a:rPr lang="ru-RU" sz="2000" smtClean="0"/>
              <a:t> – повышение мастерства педагогов и воспитателей с целью обучения  при разумных затратах времени и усилий на методическую работу и самообразование. Наличие этого критерия стимулирует научный подход к организации методической работы;</a:t>
            </a:r>
          </a:p>
          <a:p>
            <a:pPr algn="di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Blip>
                <a:blip r:embed="rId3"/>
              </a:buBlip>
            </a:pPr>
            <a:r>
              <a:rPr lang="ru-RU" sz="2000" b="1" smtClean="0"/>
              <a:t>Критерий роста удовлетворённости педагогов своим трудом</a:t>
            </a:r>
            <a:r>
              <a:rPr lang="ru-RU" sz="2000" smtClean="0"/>
              <a:t> –  создание условий творческой атмосферы,  морально-психологического климата, при котором усиливается мотивация творческого труда педагога. Наличие удовлетворённости педагогов результатом своего труда, душевного комфорта – важные психологические критерии методической работы.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4"/>
              </a:buBlip>
            </a:pPr>
            <a:endParaRPr lang="ru-RU" sz="1600" smtClean="0"/>
          </a:p>
        </p:txBody>
      </p:sp>
      <p:pic>
        <p:nvPicPr>
          <p:cNvPr id="13316" name="Picture 4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0"/>
            <a:ext cx="1857388" cy="15716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00232" y="0"/>
            <a:ext cx="6929486" cy="1142985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ПРИНЦИПОВ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МЕТОДИЧЕСКОЙ РАБОТЫ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50825" y="1341438"/>
            <a:ext cx="8569325" cy="719137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rgbClr val="FFFF99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>
                <a:latin typeface="Times New Roman" pitchFamily="18" charset="0"/>
              </a:rPr>
              <a:t>Связь с жизнью</a:t>
            </a:r>
          </a:p>
          <a:p>
            <a:r>
              <a:rPr lang="ru-RU" sz="1400">
                <a:latin typeface="Times New Roman" pitchFamily="18" charset="0"/>
              </a:rPr>
              <a:t>Практическая реализация задач по перестройке системы образования в детском саду, актуальность</a:t>
            </a:r>
          </a:p>
          <a:p>
            <a:r>
              <a:rPr lang="ru-RU" sz="1400">
                <a:latin typeface="Times New Roman" pitchFamily="18" charset="0"/>
              </a:rPr>
              <a:t> с учётом социального заказа.</a:t>
            </a:r>
            <a:endParaRPr lang="ru-RU" sz="1400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50825" y="2060575"/>
            <a:ext cx="8569325" cy="64928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rgbClr val="FFFF99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>
                <a:latin typeface="Times New Roman" pitchFamily="18" charset="0"/>
              </a:rPr>
              <a:t>Научность</a:t>
            </a:r>
          </a:p>
          <a:p>
            <a:r>
              <a:rPr lang="ru-RU" sz="1400">
                <a:latin typeface="Times New Roman" pitchFamily="18" charset="0"/>
              </a:rPr>
              <a:t>Система повышения квалификации педагогов, соответствие  современным достижениям.</a:t>
            </a:r>
            <a:endParaRPr lang="ru-RU" sz="1400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250825" y="2708275"/>
            <a:ext cx="8569325" cy="71913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rgbClr val="FFFF99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>
                <a:latin typeface="Times New Roman" pitchFamily="18" charset="0"/>
              </a:rPr>
              <a:t>Системность</a:t>
            </a:r>
          </a:p>
          <a:p>
            <a:r>
              <a:rPr lang="ru-RU" sz="1400">
                <a:latin typeface="Times New Roman" pitchFamily="18" charset="0"/>
              </a:rPr>
              <a:t>Планомерность всей методической работы.</a:t>
            </a:r>
            <a:endParaRPr lang="ru-RU" sz="1400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50825" y="3429000"/>
            <a:ext cx="8569325" cy="71913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rgbClr val="FFFF99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>
                <a:latin typeface="Times New Roman" pitchFamily="18" charset="0"/>
              </a:rPr>
              <a:t>Комплексность</a:t>
            </a:r>
          </a:p>
          <a:p>
            <a:r>
              <a:rPr lang="ru-RU" sz="1400">
                <a:latin typeface="Times New Roman" pitchFamily="18" charset="0"/>
              </a:rPr>
              <a:t>Единство и взаимосвязь всех направлений повышения квалификации.</a:t>
            </a:r>
            <a:endParaRPr lang="ru-RU" sz="1400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50825" y="4149725"/>
            <a:ext cx="8569325" cy="71913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rgbClr val="FFFF99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>
                <a:latin typeface="Times New Roman" pitchFamily="18" charset="0"/>
              </a:rPr>
              <a:t>Единство теории и практики</a:t>
            </a:r>
          </a:p>
          <a:p>
            <a:r>
              <a:rPr lang="ru-RU" sz="1400">
                <a:latin typeface="Times New Roman" pitchFamily="18" charset="0"/>
              </a:rPr>
              <a:t>Общая направленность на решение практических задач, что позволяет использовать теорию в практике.</a:t>
            </a:r>
            <a:endParaRPr lang="ru-RU" sz="1400"/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250825" y="4868863"/>
            <a:ext cx="8569325" cy="936625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rgbClr val="FFFF99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>
                <a:latin typeface="Times New Roman" pitchFamily="18" charset="0"/>
              </a:rPr>
              <a:t>Оперативность, гибкость, мобильность</a:t>
            </a:r>
          </a:p>
          <a:p>
            <a:r>
              <a:rPr lang="ru-RU" sz="1400">
                <a:latin typeface="Times New Roman" pitchFamily="18" charset="0"/>
              </a:rPr>
              <a:t>Творческая сущность  в условиях динамичного роста дошкольного учреждения, </a:t>
            </a:r>
          </a:p>
          <a:p>
            <a:r>
              <a:rPr lang="ru-RU" sz="1400">
                <a:latin typeface="Times New Roman" pitchFamily="18" charset="0"/>
              </a:rPr>
              <a:t>постоянная смена обстановки, усложнение решаемых проблем в системе методической работы.</a:t>
            </a:r>
            <a:endParaRPr lang="ru-RU" sz="1400"/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250825" y="5734050"/>
            <a:ext cx="8569325" cy="863600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rgbClr val="FFFF99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>
                <a:latin typeface="Times New Roman" pitchFamily="18" charset="0"/>
              </a:rPr>
              <a:t>Создание благоприятных условий</a:t>
            </a:r>
          </a:p>
          <a:p>
            <a:r>
              <a:rPr lang="ru-RU" sz="1400">
                <a:latin typeface="Times New Roman" pitchFamily="18" charset="0"/>
              </a:rPr>
              <a:t>Важность  материальных, морально-психологических, гигиенических условий, наличие свободного времени </a:t>
            </a:r>
          </a:p>
          <a:p>
            <a:r>
              <a:rPr lang="ru-RU" sz="1400">
                <a:latin typeface="Times New Roman" pitchFamily="18" charset="0"/>
              </a:rPr>
              <a:t>для повышения квалификации и работы над собой в педагогической деятельности. </a:t>
            </a:r>
          </a:p>
        </p:txBody>
      </p:sp>
      <p:pic>
        <p:nvPicPr>
          <p:cNvPr id="14346" name="Picture 10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1928826" cy="15716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71670" y="274638"/>
            <a:ext cx="661513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МЕТОДИЧЕСКОЙ РАБОТЫ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857375"/>
            <a:ext cx="8229600" cy="445135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Blip>
                <a:blip r:embed="rId3"/>
              </a:buBlip>
            </a:pPr>
            <a:r>
              <a:rPr lang="ru-RU" sz="2400" smtClean="0"/>
              <a:t>Отношение к общегосударственной системе образования, педагогической науке и передовому педагогическому опыту.</a:t>
            </a:r>
          </a:p>
          <a:p>
            <a:pPr algn="dist" eaLnBrk="1" hangingPunct="1">
              <a:lnSpc>
                <a:spcPct val="80000"/>
              </a:lnSpc>
            </a:pPr>
            <a:endParaRPr lang="ru-RU" sz="2400" smtClean="0"/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Blip>
                <a:blip r:embed="rId3"/>
              </a:buBlip>
            </a:pPr>
            <a:r>
              <a:rPr lang="ru-RU" sz="2400" smtClean="0"/>
              <a:t> Сплочение педагогического коллектива, превращение его в коллектив единомышленников.</a:t>
            </a:r>
          </a:p>
          <a:p>
            <a:pPr algn="dist" eaLnBrk="1" hangingPunct="1">
              <a:lnSpc>
                <a:spcPct val="80000"/>
              </a:lnSpc>
            </a:pPr>
            <a:endParaRPr lang="ru-RU" sz="2400" smtClean="0"/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Blip>
                <a:blip r:embed="rId3"/>
              </a:buBlip>
            </a:pPr>
            <a:r>
              <a:rPr lang="ru-RU" sz="2400" smtClean="0"/>
              <a:t>Формирование готовности к профессиональному самообразованию и усовершенствованию.</a:t>
            </a:r>
          </a:p>
        </p:txBody>
      </p:sp>
      <p:pic>
        <p:nvPicPr>
          <p:cNvPr id="15364" name="Picture 4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1792224" cy="17099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2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71670" y="285728"/>
            <a:ext cx="6615130" cy="78581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 – правовая база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928662" y="1857364"/>
            <a:ext cx="7715276" cy="470898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 anchor="ctr">
            <a:spAutoFit/>
          </a:bodyPr>
          <a:lstStyle/>
          <a:p>
            <a:pPr marL="0" indent="0"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000" b="1" dirty="0" smtClean="0">
                <a:cs typeface="Times New Roman" pitchFamily="18" charset="0"/>
              </a:rPr>
              <a:t>Закон Российской Федерации от 29.12.2012 г. № 273 – ФЗ «Об образовании </a:t>
            </a:r>
            <a:r>
              <a:rPr lang="ru-RU" sz="2000" dirty="0" smtClean="0">
                <a:cs typeface="Times New Roman" pitchFamily="18" charset="0"/>
              </a:rPr>
              <a:t>в Российской Федерации»;</a:t>
            </a:r>
            <a:endParaRPr lang="ru-RU" sz="2000" dirty="0" smtClean="0"/>
          </a:p>
          <a:p>
            <a:pPr marL="0" indent="0"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Приказ Минобрнауки РФ от 17 октября 2013 г. № 1155 «Об утверждении федерального государственного образовательного стандарта дошкольного образования»</a:t>
            </a:r>
            <a:r>
              <a:rPr lang="ru-RU" sz="2000" b="1" dirty="0" smtClean="0">
                <a:cs typeface="Times New Roman" pitchFamily="18" charset="0"/>
              </a:rPr>
              <a:t>;</a:t>
            </a:r>
            <a:endParaRPr lang="ru-RU" sz="2000" dirty="0" smtClean="0"/>
          </a:p>
          <a:p>
            <a:pPr marL="0" indent="0"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Постановление Главного государственного санитарного врача Российской Федерации от 15 мая 2013 г. N 26 «Об утверждении СанПиН 2.4.1.3049-13 «Санитарно эпидемиологические требования к устройству, содержанию и организации режима работы дошкольных образовательных организаций»»;</a:t>
            </a:r>
            <a:endParaRPr lang="ru-RU" sz="2000" dirty="0" smtClean="0"/>
          </a:p>
          <a:p>
            <a:pPr marL="0" indent="0"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Приказ Минобрнауки РФ от 30 августа 2013 года N 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образования».</a:t>
            </a:r>
            <a:endParaRPr lang="ru-RU" sz="2000" dirty="0" smtClean="0"/>
          </a:p>
        </p:txBody>
      </p:sp>
      <p:pic>
        <p:nvPicPr>
          <p:cNvPr id="16388" name="Picture 4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928826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715436" cy="528641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образовательного процесса выстроено в соответствии с Приказом Минобрнауки РФ от 17 октября 2013 г. № 1155 «Об утверждении федерального государственного образовательного стандарта дошкольного образования»</a:t>
            </a:r>
            <a:br>
              <a:rPr lang="ru-RU" sz="2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 учетом(1)ПРИМЕРНОЙ ОСНОВНОЙ ОБРАЗОВАТЕЛЬНОЙ ПРОГРАММОЙ ДОШКОЛЬНОГО </a:t>
            </a:r>
            <a:r>
              <a:rPr lang="ru-RU" sz="2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ОБРАЗОВАНИЯ  (ПООП) следует читать. ОДОБРЕНА решением федерального учебно-методического  объединения по общему образованию (протокол от 20мая 2015 г. № 2/15)</a:t>
            </a:r>
            <a:r>
              <a:rPr lang="ru-RU" sz="2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/>
            </a:r>
            <a:br>
              <a:rPr lang="ru-RU" sz="2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</a:br>
            <a:r>
              <a:rPr lang="ru-RU" sz="2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 учетом  Примерной комплексной, авторской  Общеобразовательной программой дошкольного образования «От рождения до школы» под редакцией Н.Е.Вераксы, Т.С.Коморовой, М.А.Васильевой (комплексной, авторской) разработана на основе ФГОС ДО. (Приказ № 1155 от 17 октября 2013года) 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857356" y="285728"/>
            <a:ext cx="6858048" cy="7858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Нормативно – правовая база</a:t>
            </a:r>
            <a:endParaRPr lang="ru-RU" sz="3200" b="1" dirty="0">
              <a:ln w="635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5" name="Picture 10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2071702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14546" y="274638"/>
            <a:ext cx="6472254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МЕТОДИЧЕСКОЙ РАБОТЫ</a:t>
            </a:r>
          </a:p>
        </p:txBody>
      </p:sp>
      <p:sp>
        <p:nvSpPr>
          <p:cNvPr id="54277" name="PubBanner"/>
          <p:cNvSpPr>
            <a:spLocks noEditPoints="1" noChangeArrowheads="1"/>
          </p:cNvSpPr>
          <p:nvPr/>
        </p:nvSpPr>
        <p:spPr bwMode="auto">
          <a:xfrm>
            <a:off x="468313" y="1773238"/>
            <a:ext cx="8424862" cy="2159000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gradFill rotWithShape="1">
            <a:gsLst>
              <a:gs pos="0">
                <a:srgbClr val="00FF99"/>
              </a:gs>
              <a:gs pos="50000">
                <a:srgbClr val="FFFF99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rgbClr val="9900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99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ТРАДИЦИОННЫЕ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коллективные и индивидуальные)</a:t>
            </a: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18436" name="PubBanner"/>
          <p:cNvSpPr>
            <a:spLocks noEditPoints="1" noChangeArrowheads="1"/>
          </p:cNvSpPr>
          <p:nvPr/>
        </p:nvSpPr>
        <p:spPr bwMode="auto">
          <a:xfrm>
            <a:off x="468313" y="3789363"/>
            <a:ext cx="8424862" cy="2159000"/>
          </a:xfrm>
          <a:custGeom>
            <a:avLst/>
            <a:gdLst>
              <a:gd name="T0" fmla="*/ 4212431 w 21600"/>
              <a:gd name="T1" fmla="*/ 0 h 21600"/>
              <a:gd name="T2" fmla="*/ 266787 w 21600"/>
              <a:gd name="T3" fmla="*/ 1372164 h 21600"/>
              <a:gd name="T4" fmla="*/ 4212431 w 21600"/>
              <a:gd name="T5" fmla="*/ 1254319 h 21600"/>
              <a:gd name="T6" fmla="*/ 8162755 w 21600"/>
              <a:gd name="T7" fmla="*/ 137216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gradFill rotWithShape="1">
            <a:gsLst>
              <a:gs pos="0">
                <a:srgbClr val="00FF99"/>
              </a:gs>
              <a:gs pos="50000">
                <a:srgbClr val="FFFF99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rgbClr val="9900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ИННОВАЦИОННЫЕ</a:t>
            </a:r>
          </a:p>
          <a:p>
            <a:pPr>
              <a:defRPr/>
            </a:pPr>
            <a:r>
              <a:rPr lang="ru-RU" b="1" dirty="0">
                <a:latin typeface="Comic Sans MS" pitchFamily="66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фронтальные, подгрупповые, индивидуальные</a:t>
            </a:r>
            <a:r>
              <a:rPr lang="ru-RU" b="1" dirty="0">
                <a:latin typeface="Comic Sans MS" pitchFamily="66" charset="0"/>
              </a:rPr>
              <a:t>)</a:t>
            </a:r>
          </a:p>
        </p:txBody>
      </p:sp>
      <p:pic>
        <p:nvPicPr>
          <p:cNvPr id="5" name="Picture 10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2071702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28794" y="244475"/>
            <a:ext cx="6913581" cy="109696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ИННОВАЦИОННЫЕ ФОРМЫ</a:t>
            </a:r>
            <a:br>
              <a:rPr lang="ru-RU" sz="32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МЕТОДИЧЕСКОЙ РАБОТЫ</a:t>
            </a:r>
          </a:p>
        </p:txBody>
      </p:sp>
      <p:sp>
        <p:nvSpPr>
          <p:cNvPr id="19459" name="AutoShape 4"/>
          <p:cNvSpPr>
            <a:spLocks noGrp="1" noChangeArrowheads="1"/>
          </p:cNvSpPr>
          <p:nvPr>
            <p:ph idx="1"/>
          </p:nvPr>
        </p:nvSpPr>
        <p:spPr>
          <a:xfrm>
            <a:off x="3708400" y="2997200"/>
            <a:ext cx="2016125" cy="10080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50000">
                <a:srgbClr val="66FFFF"/>
              </a:gs>
              <a:gs pos="100000">
                <a:srgbClr val="FFFF99"/>
              </a:gs>
            </a:gsLst>
            <a:lin ang="5400000" scaled="1"/>
          </a:gradFill>
          <a:ln>
            <a:solidFill>
              <a:schemeClr val="hlink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4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200" b="1" smtClean="0">
                <a:solidFill>
                  <a:srgbClr val="9900FF"/>
                </a:solidFill>
              </a:rPr>
              <a:t>ФРОНТАЛЬНЫЕ</a:t>
            </a: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250825" y="2133600"/>
            <a:ext cx="1800225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Педагогические</a:t>
            </a:r>
          </a:p>
          <a:p>
            <a:r>
              <a:rPr lang="ru-RU">
                <a:latin typeface="Times New Roman" pitchFamily="18" charset="0"/>
              </a:rPr>
              <a:t> советы</a:t>
            </a:r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2051050" y="1844675"/>
            <a:ext cx="1728788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Семинары – </a:t>
            </a:r>
          </a:p>
          <a:p>
            <a:r>
              <a:rPr lang="ru-RU">
                <a:latin typeface="Times New Roman" pitchFamily="18" charset="0"/>
              </a:rPr>
              <a:t>практикумы</a:t>
            </a:r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3779838" y="1628775"/>
            <a:ext cx="16573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Педагогическая </a:t>
            </a:r>
          </a:p>
          <a:p>
            <a:r>
              <a:rPr lang="ru-RU">
                <a:latin typeface="Times New Roman" pitchFamily="18" charset="0"/>
              </a:rPr>
              <a:t>гостиная</a:t>
            </a:r>
          </a:p>
        </p:txBody>
      </p:sp>
      <p:sp>
        <p:nvSpPr>
          <p:cNvPr id="19463" name="AutoShape 8"/>
          <p:cNvSpPr>
            <a:spLocks noChangeArrowheads="1"/>
          </p:cNvSpPr>
          <p:nvPr/>
        </p:nvSpPr>
        <p:spPr bwMode="auto">
          <a:xfrm>
            <a:off x="5435600" y="1844675"/>
            <a:ext cx="18732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Консультативные</a:t>
            </a:r>
          </a:p>
          <a:p>
            <a:r>
              <a:rPr lang="ru-RU">
                <a:latin typeface="Times New Roman" pitchFamily="18" charset="0"/>
              </a:rPr>
              <a:t> дни</a:t>
            </a:r>
          </a:p>
        </p:txBody>
      </p:sp>
      <p:sp>
        <p:nvSpPr>
          <p:cNvPr id="19464" name="AutoShape 9"/>
          <p:cNvSpPr>
            <a:spLocks noChangeArrowheads="1"/>
          </p:cNvSpPr>
          <p:nvPr/>
        </p:nvSpPr>
        <p:spPr bwMode="auto">
          <a:xfrm>
            <a:off x="7308850" y="2133600"/>
            <a:ext cx="16573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Смотры – </a:t>
            </a:r>
          </a:p>
          <a:p>
            <a:r>
              <a:rPr lang="ru-RU">
                <a:latin typeface="Times New Roman" pitchFamily="18" charset="0"/>
              </a:rPr>
              <a:t>конкурсы</a:t>
            </a:r>
          </a:p>
        </p:txBody>
      </p:sp>
      <p:sp>
        <p:nvSpPr>
          <p:cNvPr id="19465" name="AutoShape 10"/>
          <p:cNvSpPr>
            <a:spLocks noChangeArrowheads="1"/>
          </p:cNvSpPr>
          <p:nvPr/>
        </p:nvSpPr>
        <p:spPr bwMode="auto">
          <a:xfrm>
            <a:off x="2268538" y="3068638"/>
            <a:ext cx="1366837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Деловые</a:t>
            </a:r>
          </a:p>
          <a:p>
            <a:r>
              <a:rPr lang="ru-RU">
                <a:latin typeface="Times New Roman" pitchFamily="18" charset="0"/>
              </a:rPr>
              <a:t>игры </a:t>
            </a:r>
          </a:p>
        </p:txBody>
      </p:sp>
      <p:sp>
        <p:nvSpPr>
          <p:cNvPr id="19466" name="AutoShape 11"/>
          <p:cNvSpPr>
            <a:spLocks noChangeArrowheads="1"/>
          </p:cNvSpPr>
          <p:nvPr/>
        </p:nvSpPr>
        <p:spPr bwMode="auto">
          <a:xfrm>
            <a:off x="5795963" y="3068638"/>
            <a:ext cx="1366837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Мастер </a:t>
            </a:r>
          </a:p>
          <a:p>
            <a:r>
              <a:rPr lang="ru-RU">
                <a:latin typeface="Times New Roman" pitchFamily="18" charset="0"/>
              </a:rPr>
              <a:t>класс </a:t>
            </a:r>
          </a:p>
        </p:txBody>
      </p:sp>
      <p:sp>
        <p:nvSpPr>
          <p:cNvPr id="19467" name="AutoShape 12"/>
          <p:cNvSpPr>
            <a:spLocks noChangeArrowheads="1"/>
          </p:cNvSpPr>
          <p:nvPr/>
        </p:nvSpPr>
        <p:spPr bwMode="auto">
          <a:xfrm>
            <a:off x="468313" y="3357563"/>
            <a:ext cx="1800225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Тренинги</a:t>
            </a:r>
          </a:p>
        </p:txBody>
      </p:sp>
      <p:sp>
        <p:nvSpPr>
          <p:cNvPr id="19468" name="AutoShape 13"/>
          <p:cNvSpPr>
            <a:spLocks noChangeArrowheads="1"/>
          </p:cNvSpPr>
          <p:nvPr/>
        </p:nvSpPr>
        <p:spPr bwMode="auto">
          <a:xfrm>
            <a:off x="7164388" y="3284538"/>
            <a:ext cx="1800225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Открытые </a:t>
            </a:r>
          </a:p>
          <a:p>
            <a:r>
              <a:rPr lang="ru-RU">
                <a:latin typeface="Times New Roman" pitchFamily="18" charset="0"/>
              </a:rPr>
              <a:t>мероприятия</a:t>
            </a:r>
          </a:p>
        </p:txBody>
      </p:sp>
      <p:sp>
        <p:nvSpPr>
          <p:cNvPr id="19469" name="AutoShape 14"/>
          <p:cNvSpPr>
            <a:spLocks noChangeArrowheads="1"/>
          </p:cNvSpPr>
          <p:nvPr/>
        </p:nvSpPr>
        <p:spPr bwMode="auto">
          <a:xfrm>
            <a:off x="179388" y="4508500"/>
            <a:ext cx="1800225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Педагогический</a:t>
            </a:r>
          </a:p>
          <a:p>
            <a:r>
              <a:rPr lang="ru-RU">
                <a:latin typeface="Times New Roman" pitchFamily="18" charset="0"/>
              </a:rPr>
              <a:t>марафон</a:t>
            </a:r>
          </a:p>
        </p:txBody>
      </p:sp>
      <p:sp>
        <p:nvSpPr>
          <p:cNvPr id="19470" name="AutoShape 16"/>
          <p:cNvSpPr>
            <a:spLocks noChangeArrowheads="1"/>
          </p:cNvSpPr>
          <p:nvPr/>
        </p:nvSpPr>
        <p:spPr bwMode="auto">
          <a:xfrm>
            <a:off x="1979613" y="4724400"/>
            <a:ext cx="1800225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Аукцион </a:t>
            </a:r>
          </a:p>
          <a:p>
            <a:r>
              <a:rPr lang="ru-RU">
                <a:latin typeface="Times New Roman" pitchFamily="18" charset="0"/>
              </a:rPr>
              <a:t>педагогических </a:t>
            </a:r>
          </a:p>
          <a:p>
            <a:r>
              <a:rPr lang="ru-RU">
                <a:latin typeface="Times New Roman" pitchFamily="18" charset="0"/>
              </a:rPr>
              <a:t>идей</a:t>
            </a:r>
          </a:p>
        </p:txBody>
      </p:sp>
      <p:sp>
        <p:nvSpPr>
          <p:cNvPr id="19471" name="AutoShape 17"/>
          <p:cNvSpPr>
            <a:spLocks noChangeArrowheads="1"/>
          </p:cNvSpPr>
          <p:nvPr/>
        </p:nvSpPr>
        <p:spPr bwMode="auto">
          <a:xfrm>
            <a:off x="3779838" y="5445125"/>
            <a:ext cx="1871662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Образовательный </a:t>
            </a:r>
          </a:p>
          <a:p>
            <a:r>
              <a:rPr lang="ru-RU">
                <a:latin typeface="Times New Roman" pitchFamily="18" charset="0"/>
              </a:rPr>
              <a:t>салон</a:t>
            </a:r>
          </a:p>
        </p:txBody>
      </p:sp>
      <p:sp>
        <p:nvSpPr>
          <p:cNvPr id="19472" name="AutoShape 18"/>
          <p:cNvSpPr>
            <a:spLocks noChangeArrowheads="1"/>
          </p:cNvSpPr>
          <p:nvPr/>
        </p:nvSpPr>
        <p:spPr bwMode="auto">
          <a:xfrm>
            <a:off x="5651500" y="4724400"/>
            <a:ext cx="1655763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Банк </a:t>
            </a:r>
          </a:p>
          <a:p>
            <a:r>
              <a:rPr lang="ru-RU">
                <a:latin typeface="Times New Roman" pitchFamily="18" charset="0"/>
              </a:rPr>
              <a:t>педагогических </a:t>
            </a:r>
          </a:p>
          <a:p>
            <a:r>
              <a:rPr lang="ru-RU">
                <a:latin typeface="Times New Roman" pitchFamily="18" charset="0"/>
              </a:rPr>
              <a:t>идей</a:t>
            </a:r>
          </a:p>
        </p:txBody>
      </p:sp>
      <p:sp>
        <p:nvSpPr>
          <p:cNvPr id="19473" name="AutoShape 19"/>
          <p:cNvSpPr>
            <a:spLocks noChangeArrowheads="1"/>
          </p:cNvSpPr>
          <p:nvPr/>
        </p:nvSpPr>
        <p:spPr bwMode="auto">
          <a:xfrm>
            <a:off x="7308850" y="4508500"/>
            <a:ext cx="16922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Педагогические </a:t>
            </a:r>
          </a:p>
          <a:p>
            <a:r>
              <a:rPr lang="ru-RU">
                <a:latin typeface="Times New Roman" pitchFamily="18" charset="0"/>
              </a:rPr>
              <a:t>понедельники</a:t>
            </a:r>
          </a:p>
        </p:txBody>
      </p:sp>
      <p:sp>
        <p:nvSpPr>
          <p:cNvPr id="19474" name="AutoShape 22"/>
          <p:cNvSpPr>
            <a:spLocks noChangeArrowheads="1"/>
          </p:cNvSpPr>
          <p:nvPr/>
        </p:nvSpPr>
        <p:spPr bwMode="auto">
          <a:xfrm>
            <a:off x="3779838" y="4149725"/>
            <a:ext cx="1871662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Педагогический </a:t>
            </a:r>
          </a:p>
          <a:p>
            <a:r>
              <a:rPr lang="ru-RU">
                <a:latin typeface="Times New Roman" pitchFamily="18" charset="0"/>
              </a:rPr>
              <a:t>час</a:t>
            </a:r>
          </a:p>
        </p:txBody>
      </p:sp>
      <p:pic>
        <p:nvPicPr>
          <p:cNvPr id="19" name="Picture 10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2071702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28794" y="274638"/>
            <a:ext cx="7000924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ИННОВАЦИОННЫЕ ФОРМЫ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МЕТОДИЧЕСКОЙ РАБОТЫ</a:t>
            </a:r>
          </a:p>
        </p:txBody>
      </p:sp>
      <p:sp>
        <p:nvSpPr>
          <p:cNvPr id="20483" name="AutoShape 7"/>
          <p:cNvSpPr>
            <a:spLocks noChangeArrowheads="1"/>
          </p:cNvSpPr>
          <p:nvPr/>
        </p:nvSpPr>
        <p:spPr bwMode="auto">
          <a:xfrm>
            <a:off x="3214688" y="3068638"/>
            <a:ext cx="2509837" cy="10429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50000">
                <a:srgbClr val="66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ПОДГРУППОВЫЕ</a:t>
            </a:r>
          </a:p>
        </p:txBody>
      </p:sp>
      <p:sp>
        <p:nvSpPr>
          <p:cNvPr id="20484" name="AutoShape 8"/>
          <p:cNvSpPr>
            <a:spLocks noChangeArrowheads="1"/>
          </p:cNvSpPr>
          <p:nvPr/>
        </p:nvSpPr>
        <p:spPr bwMode="auto">
          <a:xfrm>
            <a:off x="395288" y="1844675"/>
            <a:ext cx="1800225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Экспертный</a:t>
            </a:r>
          </a:p>
          <a:p>
            <a:r>
              <a:rPr lang="ru-RU">
                <a:latin typeface="Times New Roman" pitchFamily="18" charset="0"/>
              </a:rPr>
              <a:t>совет</a:t>
            </a:r>
          </a:p>
        </p:txBody>
      </p:sp>
      <p:sp>
        <p:nvSpPr>
          <p:cNvPr id="20485" name="AutoShape 9"/>
          <p:cNvSpPr>
            <a:spLocks noChangeArrowheads="1"/>
          </p:cNvSpPr>
          <p:nvPr/>
        </p:nvSpPr>
        <p:spPr bwMode="auto">
          <a:xfrm>
            <a:off x="2555875" y="1714500"/>
            <a:ext cx="1800225" cy="1071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 Конкурсы</a:t>
            </a:r>
          </a:p>
          <a:p>
            <a:r>
              <a:rPr lang="ru-RU">
                <a:latin typeface="Times New Roman" pitchFamily="18" charset="0"/>
              </a:rPr>
              <a:t>интернет</a:t>
            </a:r>
          </a:p>
          <a:p>
            <a:r>
              <a:rPr lang="ru-RU">
                <a:latin typeface="Times New Roman" pitchFamily="18" charset="0"/>
              </a:rPr>
              <a:t>образовательного</a:t>
            </a:r>
          </a:p>
          <a:p>
            <a:r>
              <a:rPr lang="ru-RU">
                <a:latin typeface="Times New Roman" pitchFamily="18" charset="0"/>
              </a:rPr>
              <a:t> ресурса</a:t>
            </a:r>
          </a:p>
        </p:txBody>
      </p:sp>
      <p:sp>
        <p:nvSpPr>
          <p:cNvPr id="20486" name="AutoShape 11"/>
          <p:cNvSpPr>
            <a:spLocks noChangeArrowheads="1"/>
          </p:cNvSpPr>
          <p:nvPr/>
        </p:nvSpPr>
        <p:spPr bwMode="auto">
          <a:xfrm>
            <a:off x="4787900" y="1844675"/>
            <a:ext cx="1800225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РМР- конкурсы</a:t>
            </a:r>
          </a:p>
        </p:txBody>
      </p:sp>
      <p:sp>
        <p:nvSpPr>
          <p:cNvPr id="20487" name="AutoShape 12"/>
          <p:cNvSpPr>
            <a:spLocks noChangeArrowheads="1"/>
          </p:cNvSpPr>
          <p:nvPr/>
        </p:nvSpPr>
        <p:spPr bwMode="auto">
          <a:xfrm>
            <a:off x="6877050" y="1844675"/>
            <a:ext cx="1800225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Региональные-</a:t>
            </a:r>
          </a:p>
          <a:p>
            <a:r>
              <a:rPr lang="ru-RU">
                <a:latin typeface="Times New Roman" pitchFamily="18" charset="0"/>
              </a:rPr>
              <a:t>конкурсы</a:t>
            </a:r>
          </a:p>
        </p:txBody>
      </p:sp>
      <p:sp>
        <p:nvSpPr>
          <p:cNvPr id="20488" name="AutoShape 13"/>
          <p:cNvSpPr>
            <a:spLocks noChangeArrowheads="1"/>
          </p:cNvSpPr>
          <p:nvPr/>
        </p:nvSpPr>
        <p:spPr bwMode="auto">
          <a:xfrm>
            <a:off x="468313" y="4652963"/>
            <a:ext cx="1800225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Аттестационная</a:t>
            </a:r>
          </a:p>
          <a:p>
            <a:r>
              <a:rPr lang="ru-RU">
                <a:latin typeface="Times New Roman" pitchFamily="18" charset="0"/>
              </a:rPr>
              <a:t>комиссия</a:t>
            </a:r>
          </a:p>
        </p:txBody>
      </p:sp>
      <p:sp>
        <p:nvSpPr>
          <p:cNvPr id="20489" name="AutoShape 14"/>
          <p:cNvSpPr>
            <a:spLocks noChangeArrowheads="1"/>
          </p:cNvSpPr>
          <p:nvPr/>
        </p:nvSpPr>
        <p:spPr bwMode="auto">
          <a:xfrm>
            <a:off x="2555875" y="4652963"/>
            <a:ext cx="1800225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Обмен опытом</a:t>
            </a:r>
          </a:p>
          <a:p>
            <a:r>
              <a:rPr lang="ru-RU">
                <a:latin typeface="Times New Roman" pitchFamily="18" charset="0"/>
              </a:rPr>
              <a:t>работы</a:t>
            </a:r>
          </a:p>
        </p:txBody>
      </p:sp>
      <p:sp>
        <p:nvSpPr>
          <p:cNvPr id="20490" name="AutoShape 15"/>
          <p:cNvSpPr>
            <a:spLocks noChangeArrowheads="1"/>
          </p:cNvSpPr>
          <p:nvPr/>
        </p:nvSpPr>
        <p:spPr bwMode="auto">
          <a:xfrm>
            <a:off x="4859338" y="4652963"/>
            <a:ext cx="1800225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Научно-</a:t>
            </a:r>
          </a:p>
          <a:p>
            <a:r>
              <a:rPr lang="ru-RU">
                <a:latin typeface="Times New Roman" pitchFamily="18" charset="0"/>
              </a:rPr>
              <a:t>Методический</a:t>
            </a:r>
          </a:p>
          <a:p>
            <a:r>
              <a:rPr lang="ru-RU">
                <a:latin typeface="Times New Roman" pitchFamily="18" charset="0"/>
              </a:rPr>
              <a:t>совет</a:t>
            </a:r>
          </a:p>
        </p:txBody>
      </p:sp>
      <p:sp>
        <p:nvSpPr>
          <p:cNvPr id="20491" name="AutoShape 16"/>
          <p:cNvSpPr>
            <a:spLocks noChangeArrowheads="1"/>
          </p:cNvSpPr>
          <p:nvPr/>
        </p:nvSpPr>
        <p:spPr bwMode="auto">
          <a:xfrm>
            <a:off x="6948488" y="4652963"/>
            <a:ext cx="1800225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Проектный </a:t>
            </a:r>
          </a:p>
          <a:p>
            <a:r>
              <a:rPr lang="ru-RU">
                <a:latin typeface="Times New Roman" pitchFamily="18" charset="0"/>
              </a:rPr>
              <a:t>совет</a:t>
            </a:r>
          </a:p>
        </p:txBody>
      </p:sp>
      <p:sp>
        <p:nvSpPr>
          <p:cNvPr id="20492" name="AutoShape 17"/>
          <p:cNvSpPr>
            <a:spLocks noChangeArrowheads="1"/>
          </p:cNvSpPr>
          <p:nvPr/>
        </p:nvSpPr>
        <p:spPr bwMode="auto">
          <a:xfrm>
            <a:off x="323850" y="3141663"/>
            <a:ext cx="2735263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РМО - методические</a:t>
            </a:r>
          </a:p>
          <a:p>
            <a:r>
              <a:rPr lang="ru-RU">
                <a:latin typeface="Times New Roman" pitchFamily="18" charset="0"/>
              </a:rPr>
              <a:t>объединения</a:t>
            </a:r>
          </a:p>
        </p:txBody>
      </p:sp>
      <p:sp>
        <p:nvSpPr>
          <p:cNvPr id="20493" name="AutoShape 18"/>
          <p:cNvSpPr>
            <a:spLocks noChangeArrowheads="1"/>
          </p:cNvSpPr>
          <p:nvPr/>
        </p:nvSpPr>
        <p:spPr bwMode="auto">
          <a:xfrm>
            <a:off x="6156325" y="3141663"/>
            <a:ext cx="2735263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Школа молодого педагога</a:t>
            </a:r>
          </a:p>
          <a:p>
            <a:r>
              <a:rPr lang="ru-RU">
                <a:latin typeface="Times New Roman" pitchFamily="18" charset="0"/>
              </a:rPr>
              <a:t>«Ступеньки»</a:t>
            </a:r>
          </a:p>
        </p:txBody>
      </p:sp>
      <p:pic>
        <p:nvPicPr>
          <p:cNvPr id="14" name="Picture 10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2071702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75" y="285750"/>
            <a:ext cx="5429250" cy="584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B5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МЕТОДИСТА-</a:t>
            </a:r>
            <a:endParaRPr lang="ru-RU" sz="3200" dirty="0">
              <a:solidFill>
                <a:srgbClr val="0B5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75" y="1000125"/>
            <a:ext cx="5429250" cy="30464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Интересна и сложна, 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это творчество прекрасно 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 черпается до дна.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Педсоветы, семинары, 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 дела, дела, дела.</a:t>
            </a:r>
          </a:p>
          <a:p>
            <a:pPr>
              <a:defRPr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75" y="4929188"/>
            <a:ext cx="5429250" cy="584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Креативная страна!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7375" y="4214813"/>
            <a:ext cx="5429250" cy="584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B5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МЕТОДИСТА-</a:t>
            </a:r>
            <a:endParaRPr lang="ru-RU" sz="3200" dirty="0">
              <a:solidFill>
                <a:srgbClr val="0B5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792224" cy="170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14546" y="274638"/>
            <a:ext cx="6472254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ИННОВАЦИОННЫЕ ФОРМЫ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МЕТОДИЧЕСКОЙ РАБОТЫ</a:t>
            </a: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3143250" y="3500438"/>
            <a:ext cx="2952750" cy="10429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50000">
                <a:srgbClr val="66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ИНДИВИДУАЛЬНЫЕ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468313" y="1916113"/>
            <a:ext cx="18732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Областные </a:t>
            </a:r>
          </a:p>
          <a:p>
            <a:r>
              <a:rPr lang="ru-RU">
                <a:latin typeface="Times New Roman" pitchFamily="18" charset="0"/>
              </a:rPr>
              <a:t>конкурсы</a:t>
            </a:r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3348038" y="1700213"/>
            <a:ext cx="25209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Обучение </a:t>
            </a:r>
          </a:p>
          <a:p>
            <a:r>
              <a:rPr lang="ru-RU">
                <a:latin typeface="Times New Roman" pitchFamily="18" charset="0"/>
              </a:rPr>
              <a:t>в учебных  заведениях</a:t>
            </a:r>
          </a:p>
        </p:txBody>
      </p:sp>
      <p:sp>
        <p:nvSpPr>
          <p:cNvPr id="21510" name="AutoShape 7"/>
          <p:cNvSpPr>
            <a:spLocks noChangeArrowheads="1"/>
          </p:cNvSpPr>
          <p:nvPr/>
        </p:nvSpPr>
        <p:spPr bwMode="auto">
          <a:xfrm>
            <a:off x="6948488" y="1989138"/>
            <a:ext cx="18732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Аттестация</a:t>
            </a:r>
          </a:p>
        </p:txBody>
      </p:sp>
      <p:sp>
        <p:nvSpPr>
          <p:cNvPr id="21511" name="AutoShape 8"/>
          <p:cNvSpPr>
            <a:spLocks noChangeArrowheads="1"/>
          </p:cNvSpPr>
          <p:nvPr/>
        </p:nvSpPr>
        <p:spPr bwMode="auto">
          <a:xfrm>
            <a:off x="323850" y="3860800"/>
            <a:ext cx="18732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Обобщение </a:t>
            </a:r>
          </a:p>
          <a:p>
            <a:r>
              <a:rPr lang="ru-RU">
                <a:latin typeface="Times New Roman" pitchFamily="18" charset="0"/>
              </a:rPr>
              <a:t>опыта работы</a:t>
            </a:r>
          </a:p>
        </p:txBody>
      </p:sp>
      <p:sp>
        <p:nvSpPr>
          <p:cNvPr id="21512" name="AutoShape 9"/>
          <p:cNvSpPr>
            <a:spLocks noChangeArrowheads="1"/>
          </p:cNvSpPr>
          <p:nvPr/>
        </p:nvSpPr>
        <p:spPr bwMode="auto">
          <a:xfrm>
            <a:off x="827088" y="5229225"/>
            <a:ext cx="18732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Самообразование </a:t>
            </a:r>
          </a:p>
        </p:txBody>
      </p:sp>
      <p:sp>
        <p:nvSpPr>
          <p:cNvPr id="21513" name="AutoShape 10"/>
          <p:cNvSpPr>
            <a:spLocks noChangeArrowheads="1"/>
          </p:cNvSpPr>
          <p:nvPr/>
        </p:nvSpPr>
        <p:spPr bwMode="auto">
          <a:xfrm>
            <a:off x="6659563" y="5229225"/>
            <a:ext cx="18732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Выступления</a:t>
            </a:r>
          </a:p>
          <a:p>
            <a:r>
              <a:rPr lang="ru-RU">
                <a:latin typeface="Times New Roman" pitchFamily="18" charset="0"/>
              </a:rPr>
              <a:t>перед аудиторией </a:t>
            </a:r>
          </a:p>
        </p:txBody>
      </p:sp>
      <p:sp>
        <p:nvSpPr>
          <p:cNvPr id="21514" name="AutoShape 11"/>
          <p:cNvSpPr>
            <a:spLocks noChangeArrowheads="1"/>
          </p:cNvSpPr>
          <p:nvPr/>
        </p:nvSpPr>
        <p:spPr bwMode="auto">
          <a:xfrm>
            <a:off x="7092950" y="3789363"/>
            <a:ext cx="18732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Наставничество</a:t>
            </a:r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>
            <a:off x="3786188" y="5429250"/>
            <a:ext cx="18732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CC"/>
              </a:gs>
              <a:gs pos="50000">
                <a:srgbClr val="FFFF99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</a:rPr>
              <a:t>Педагогическое </a:t>
            </a:r>
          </a:p>
          <a:p>
            <a:r>
              <a:rPr lang="ru-RU">
                <a:latin typeface="Times New Roman" pitchFamily="18" charset="0"/>
              </a:rPr>
              <a:t>портфолио</a:t>
            </a:r>
          </a:p>
        </p:txBody>
      </p:sp>
      <p:pic>
        <p:nvPicPr>
          <p:cNvPr id="12" name="Picture 10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2143140" cy="17859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2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71802" y="214290"/>
            <a:ext cx="5857916" cy="447675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МЕТОДИЧЕСКОЙ РАБОТЫ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3933825"/>
            <a:ext cx="1441450" cy="914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Работа </a:t>
            </a:r>
          </a:p>
          <a:p>
            <a:r>
              <a:rPr lang="ru-RU" sz="1400">
                <a:latin typeface="Times New Roman" pitchFamily="18" charset="0"/>
              </a:rPr>
              <a:t>с </a:t>
            </a:r>
          </a:p>
          <a:p>
            <a:r>
              <a:rPr lang="ru-RU" sz="1400">
                <a:latin typeface="Times New Roman" pitchFamily="18" charset="0"/>
              </a:rPr>
              <a:t>педагогическим</a:t>
            </a:r>
          </a:p>
          <a:p>
            <a:r>
              <a:rPr lang="ru-RU" sz="1400">
                <a:latin typeface="Times New Roman" pitchFamily="18" charset="0"/>
              </a:rPr>
              <a:t>коллективом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403350" y="3933825"/>
            <a:ext cx="1223963" cy="914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Работа </a:t>
            </a:r>
          </a:p>
          <a:p>
            <a:r>
              <a:rPr lang="ru-RU" sz="1400">
                <a:latin typeface="Times New Roman" pitchFamily="18" charset="0"/>
              </a:rPr>
              <a:t>с родителями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627313" y="3933825"/>
            <a:ext cx="1079500" cy="914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Работа </a:t>
            </a:r>
          </a:p>
          <a:p>
            <a:r>
              <a:rPr lang="ru-RU" sz="1400">
                <a:latin typeface="Times New Roman" pitchFamily="18" charset="0"/>
              </a:rPr>
              <a:t>с детьми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708400" y="3933825"/>
            <a:ext cx="1441450" cy="914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Работа </a:t>
            </a:r>
          </a:p>
          <a:p>
            <a:r>
              <a:rPr lang="ru-RU" sz="1400">
                <a:latin typeface="Times New Roman" pitchFamily="18" charset="0"/>
              </a:rPr>
              <a:t>с медицинским</a:t>
            </a:r>
          </a:p>
          <a:p>
            <a:r>
              <a:rPr lang="ru-RU" sz="1400">
                <a:latin typeface="Times New Roman" pitchFamily="18" charset="0"/>
              </a:rPr>
              <a:t>персоналом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5148263" y="3933825"/>
            <a:ext cx="1512887" cy="914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Работа </a:t>
            </a:r>
          </a:p>
          <a:p>
            <a:r>
              <a:rPr lang="ru-RU" sz="1400">
                <a:latin typeface="Times New Roman" pitchFamily="18" charset="0"/>
              </a:rPr>
              <a:t>с обслуживающим </a:t>
            </a:r>
          </a:p>
          <a:p>
            <a:r>
              <a:rPr lang="ru-RU" sz="1400">
                <a:latin typeface="Times New Roman" pitchFamily="18" charset="0"/>
              </a:rPr>
              <a:t>персоналом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6659563" y="3933825"/>
            <a:ext cx="1441450" cy="914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Преемственность</a:t>
            </a:r>
          </a:p>
          <a:p>
            <a:r>
              <a:rPr lang="ru-RU" sz="1400">
                <a:latin typeface="Times New Roman" pitchFamily="18" charset="0"/>
              </a:rPr>
              <a:t>со школой</a:t>
            </a: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8101013" y="3933825"/>
            <a:ext cx="1042987" cy="914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Работа</a:t>
            </a:r>
          </a:p>
          <a:p>
            <a:r>
              <a:rPr lang="ru-RU" sz="1400">
                <a:latin typeface="Times New Roman" pitchFamily="18" charset="0"/>
              </a:rPr>
              <a:t>с</a:t>
            </a:r>
          </a:p>
          <a:p>
            <a:r>
              <a:rPr lang="ru-RU" sz="1400">
                <a:latin typeface="Times New Roman" pitchFamily="18" charset="0"/>
              </a:rPr>
              <a:t>социумом</a:t>
            </a: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14313" y="1500174"/>
            <a:ext cx="4357687" cy="64294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u="sng" dirty="0">
                <a:latin typeface="Times New Roman" pitchFamily="18" charset="0"/>
              </a:rPr>
              <a:t>Педагогический совет</a:t>
            </a:r>
          </a:p>
          <a:p>
            <a:r>
              <a:rPr lang="ru-RU" sz="1400" b="1" dirty="0">
                <a:latin typeface="Times New Roman" pitchFamily="18" charset="0"/>
              </a:rPr>
              <a:t>(линейная система </a:t>
            </a:r>
            <a:r>
              <a:rPr lang="ru-RU" sz="1400" b="1" dirty="0" err="1">
                <a:latin typeface="Times New Roman" pitchFamily="18" charset="0"/>
              </a:rPr>
              <a:t>управления-педагогическийсовет</a:t>
            </a:r>
            <a:r>
              <a:rPr lang="ru-RU" b="1" dirty="0">
                <a:latin typeface="Times New Roman" pitchFamily="18" charset="0"/>
              </a:rPr>
              <a:t>)</a:t>
            </a: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179388" y="2276475"/>
            <a:ext cx="1262062" cy="5762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Цели, задачи </a:t>
            </a:r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1692275" y="2276475"/>
            <a:ext cx="1295400" cy="5762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Направления</a:t>
            </a:r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3132138" y="2276475"/>
            <a:ext cx="1441450" cy="5762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Принципы </a:t>
            </a: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4716463" y="2276475"/>
            <a:ext cx="1079500" cy="5762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Функции </a:t>
            </a: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5940425" y="2276475"/>
            <a:ext cx="1223963" cy="5762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Формы </a:t>
            </a:r>
          </a:p>
        </p:txBody>
      </p:sp>
      <p:sp>
        <p:nvSpPr>
          <p:cNvPr id="22544" name="Rectangle 22"/>
          <p:cNvSpPr>
            <a:spLocks noChangeArrowheads="1"/>
          </p:cNvSpPr>
          <p:nvPr/>
        </p:nvSpPr>
        <p:spPr bwMode="auto">
          <a:xfrm>
            <a:off x="2484438" y="5229225"/>
            <a:ext cx="5111750" cy="3603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Times New Roman" pitchFamily="18" charset="0"/>
              </a:rPr>
              <a:t>Результат  работы</a:t>
            </a:r>
          </a:p>
        </p:txBody>
      </p:sp>
      <p:sp>
        <p:nvSpPr>
          <p:cNvPr id="21521" name="Rectangle 23"/>
          <p:cNvSpPr>
            <a:spLocks noChangeArrowheads="1"/>
          </p:cNvSpPr>
          <p:nvPr/>
        </p:nvSpPr>
        <p:spPr bwMode="auto">
          <a:xfrm>
            <a:off x="1619250" y="5734050"/>
            <a:ext cx="6769100" cy="86518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0B5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подготовки  </a:t>
            </a:r>
          </a:p>
          <a:p>
            <a:pPr>
              <a:defRPr/>
            </a:pPr>
            <a:r>
              <a:rPr lang="ru-RU" b="1" dirty="0">
                <a:solidFill>
                  <a:srgbClr val="0B5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педагогов к творческому </a:t>
            </a:r>
          </a:p>
          <a:p>
            <a:pPr>
              <a:defRPr/>
            </a:pPr>
            <a:r>
              <a:rPr lang="ru-RU" b="1" dirty="0">
                <a:solidFill>
                  <a:srgbClr val="0B5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проектированию</a:t>
            </a:r>
          </a:p>
        </p:txBody>
      </p:sp>
      <p:sp>
        <p:nvSpPr>
          <p:cNvPr id="22546" name="Rectangle 24"/>
          <p:cNvSpPr>
            <a:spLocks noChangeArrowheads="1"/>
          </p:cNvSpPr>
          <p:nvPr/>
        </p:nvSpPr>
        <p:spPr bwMode="auto">
          <a:xfrm>
            <a:off x="7308850" y="2276475"/>
            <a:ext cx="1655763" cy="5762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Контроль </a:t>
            </a:r>
          </a:p>
        </p:txBody>
      </p:sp>
      <p:sp>
        <p:nvSpPr>
          <p:cNvPr id="22547" name="Line 25"/>
          <p:cNvSpPr>
            <a:spLocks noChangeShapeType="1"/>
          </p:cNvSpPr>
          <p:nvPr/>
        </p:nvSpPr>
        <p:spPr bwMode="auto">
          <a:xfrm flipH="1">
            <a:off x="1403350" y="1700213"/>
            <a:ext cx="13684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8" name="Line 26"/>
          <p:cNvSpPr>
            <a:spLocks noChangeShapeType="1"/>
          </p:cNvSpPr>
          <p:nvPr/>
        </p:nvSpPr>
        <p:spPr bwMode="auto">
          <a:xfrm>
            <a:off x="6877050" y="1700213"/>
            <a:ext cx="11509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9" name="Line 27"/>
          <p:cNvSpPr>
            <a:spLocks noChangeShapeType="1"/>
          </p:cNvSpPr>
          <p:nvPr/>
        </p:nvSpPr>
        <p:spPr bwMode="auto">
          <a:xfrm flipH="1">
            <a:off x="2700338" y="1700213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0" name="Line 29"/>
          <p:cNvSpPr>
            <a:spLocks noChangeShapeType="1"/>
          </p:cNvSpPr>
          <p:nvPr/>
        </p:nvSpPr>
        <p:spPr bwMode="auto">
          <a:xfrm>
            <a:off x="3851275" y="17002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1" name="Line 30"/>
          <p:cNvSpPr>
            <a:spLocks noChangeShapeType="1"/>
          </p:cNvSpPr>
          <p:nvPr/>
        </p:nvSpPr>
        <p:spPr bwMode="auto">
          <a:xfrm>
            <a:off x="5219700" y="17002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2" name="Line 31"/>
          <p:cNvSpPr>
            <a:spLocks noChangeShapeType="1"/>
          </p:cNvSpPr>
          <p:nvPr/>
        </p:nvSpPr>
        <p:spPr bwMode="auto">
          <a:xfrm>
            <a:off x="6227763" y="1700213"/>
            <a:ext cx="4318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3" name="Line 34"/>
          <p:cNvSpPr>
            <a:spLocks noChangeShapeType="1"/>
          </p:cNvSpPr>
          <p:nvPr/>
        </p:nvSpPr>
        <p:spPr bwMode="auto">
          <a:xfrm>
            <a:off x="4859338" y="55895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4" name="Rectangle 41"/>
          <p:cNvSpPr>
            <a:spLocks noChangeArrowheads="1"/>
          </p:cNvSpPr>
          <p:nvPr/>
        </p:nvSpPr>
        <p:spPr bwMode="auto">
          <a:xfrm>
            <a:off x="2268538" y="3141663"/>
            <a:ext cx="5111750" cy="36036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Times New Roman" pitchFamily="18" charset="0"/>
              </a:rPr>
              <a:t>Методическая деятельность</a:t>
            </a:r>
          </a:p>
        </p:txBody>
      </p:sp>
      <p:sp>
        <p:nvSpPr>
          <p:cNvPr id="22555" name="Line 43"/>
          <p:cNvSpPr>
            <a:spLocks noChangeShapeType="1"/>
          </p:cNvSpPr>
          <p:nvPr/>
        </p:nvSpPr>
        <p:spPr bwMode="auto">
          <a:xfrm>
            <a:off x="1403350" y="2852738"/>
            <a:ext cx="8651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6" name="Line 44"/>
          <p:cNvSpPr>
            <a:spLocks noChangeShapeType="1"/>
          </p:cNvSpPr>
          <p:nvPr/>
        </p:nvSpPr>
        <p:spPr bwMode="auto">
          <a:xfrm>
            <a:off x="2700338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7" name="Line 45"/>
          <p:cNvSpPr>
            <a:spLocks noChangeShapeType="1"/>
          </p:cNvSpPr>
          <p:nvPr/>
        </p:nvSpPr>
        <p:spPr bwMode="auto">
          <a:xfrm>
            <a:off x="3851275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8" name="Line 46"/>
          <p:cNvSpPr>
            <a:spLocks noChangeShapeType="1"/>
          </p:cNvSpPr>
          <p:nvPr/>
        </p:nvSpPr>
        <p:spPr bwMode="auto">
          <a:xfrm>
            <a:off x="5219700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9" name="Line 47"/>
          <p:cNvSpPr>
            <a:spLocks noChangeShapeType="1"/>
          </p:cNvSpPr>
          <p:nvPr/>
        </p:nvSpPr>
        <p:spPr bwMode="auto">
          <a:xfrm>
            <a:off x="6227763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60" name="Line 48"/>
          <p:cNvSpPr>
            <a:spLocks noChangeShapeType="1"/>
          </p:cNvSpPr>
          <p:nvPr/>
        </p:nvSpPr>
        <p:spPr bwMode="auto">
          <a:xfrm flipH="1">
            <a:off x="6948488" y="2852738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61" name="Line 49"/>
          <p:cNvSpPr>
            <a:spLocks noChangeShapeType="1"/>
          </p:cNvSpPr>
          <p:nvPr/>
        </p:nvSpPr>
        <p:spPr bwMode="auto">
          <a:xfrm>
            <a:off x="4716463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62" name="Line 50"/>
          <p:cNvSpPr>
            <a:spLocks noChangeShapeType="1"/>
          </p:cNvSpPr>
          <p:nvPr/>
        </p:nvSpPr>
        <p:spPr bwMode="auto">
          <a:xfrm flipH="1">
            <a:off x="1116013" y="3500438"/>
            <a:ext cx="11525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63" name="Line 51"/>
          <p:cNvSpPr>
            <a:spLocks noChangeShapeType="1"/>
          </p:cNvSpPr>
          <p:nvPr/>
        </p:nvSpPr>
        <p:spPr bwMode="auto">
          <a:xfrm flipH="1">
            <a:off x="2268538" y="3500438"/>
            <a:ext cx="28733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64" name="Line 52"/>
          <p:cNvSpPr>
            <a:spLocks noChangeShapeType="1"/>
          </p:cNvSpPr>
          <p:nvPr/>
        </p:nvSpPr>
        <p:spPr bwMode="auto">
          <a:xfrm>
            <a:off x="3203575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65" name="Line 53"/>
          <p:cNvSpPr>
            <a:spLocks noChangeShapeType="1"/>
          </p:cNvSpPr>
          <p:nvPr/>
        </p:nvSpPr>
        <p:spPr bwMode="auto">
          <a:xfrm>
            <a:off x="5867400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66" name="Line 54"/>
          <p:cNvSpPr>
            <a:spLocks noChangeShapeType="1"/>
          </p:cNvSpPr>
          <p:nvPr/>
        </p:nvSpPr>
        <p:spPr bwMode="auto">
          <a:xfrm>
            <a:off x="7380288" y="3500438"/>
            <a:ext cx="100806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67" name="Line 55"/>
          <p:cNvSpPr>
            <a:spLocks noChangeShapeType="1"/>
          </p:cNvSpPr>
          <p:nvPr/>
        </p:nvSpPr>
        <p:spPr bwMode="auto">
          <a:xfrm>
            <a:off x="7019925" y="3500438"/>
            <a:ext cx="360363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68" name="Line 56"/>
          <p:cNvSpPr>
            <a:spLocks noChangeShapeType="1"/>
          </p:cNvSpPr>
          <p:nvPr/>
        </p:nvSpPr>
        <p:spPr bwMode="auto">
          <a:xfrm>
            <a:off x="4356100" y="48688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69" name="Line 58"/>
          <p:cNvSpPr>
            <a:spLocks noChangeShapeType="1"/>
          </p:cNvSpPr>
          <p:nvPr/>
        </p:nvSpPr>
        <p:spPr bwMode="auto">
          <a:xfrm>
            <a:off x="1187450" y="4868863"/>
            <a:ext cx="12969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70" name="Line 59"/>
          <p:cNvSpPr>
            <a:spLocks noChangeShapeType="1"/>
          </p:cNvSpPr>
          <p:nvPr/>
        </p:nvSpPr>
        <p:spPr bwMode="auto">
          <a:xfrm>
            <a:off x="2268538" y="4868863"/>
            <a:ext cx="3587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71" name="Line 60"/>
          <p:cNvSpPr>
            <a:spLocks noChangeShapeType="1"/>
          </p:cNvSpPr>
          <p:nvPr/>
        </p:nvSpPr>
        <p:spPr bwMode="auto">
          <a:xfrm>
            <a:off x="3203575" y="48688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72" name="Line 61"/>
          <p:cNvSpPr>
            <a:spLocks noChangeShapeType="1"/>
          </p:cNvSpPr>
          <p:nvPr/>
        </p:nvSpPr>
        <p:spPr bwMode="auto">
          <a:xfrm>
            <a:off x="586740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73" name="Line 62"/>
          <p:cNvSpPr>
            <a:spLocks noChangeShapeType="1"/>
          </p:cNvSpPr>
          <p:nvPr/>
        </p:nvSpPr>
        <p:spPr bwMode="auto">
          <a:xfrm flipH="1">
            <a:off x="7164388" y="4868863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74" name="Line 63"/>
          <p:cNvSpPr>
            <a:spLocks noChangeShapeType="1"/>
          </p:cNvSpPr>
          <p:nvPr/>
        </p:nvSpPr>
        <p:spPr bwMode="auto">
          <a:xfrm flipH="1">
            <a:off x="7596188" y="4868863"/>
            <a:ext cx="100806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75" name="Rectangle 64"/>
          <p:cNvSpPr>
            <a:spLocks noChangeArrowheads="1"/>
          </p:cNvSpPr>
          <p:nvPr/>
        </p:nvSpPr>
        <p:spPr bwMode="auto">
          <a:xfrm>
            <a:off x="4786313" y="857250"/>
            <a:ext cx="4357687" cy="12144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b="1" u="sng">
                <a:latin typeface="Times New Roman" pitchFamily="18" charset="0"/>
              </a:rPr>
              <a:t>Научно-методическая работа</a:t>
            </a:r>
          </a:p>
          <a:p>
            <a:pPr algn="just"/>
            <a:r>
              <a:rPr lang="ru-RU" sz="1400" b="1">
                <a:latin typeface="Times New Roman" pitchFamily="18" charset="0"/>
              </a:rPr>
              <a:t>создание временных рабочих, творческих групп </a:t>
            </a:r>
          </a:p>
          <a:p>
            <a:pPr algn="just"/>
            <a:r>
              <a:rPr lang="ru-RU" sz="1400" b="1">
                <a:latin typeface="Times New Roman" pitchFamily="18" charset="0"/>
              </a:rPr>
              <a:t>по решению конкретной проблемы, реализации</a:t>
            </a:r>
          </a:p>
          <a:p>
            <a:pPr algn="just"/>
            <a:r>
              <a:rPr lang="ru-RU" sz="1400" b="1">
                <a:latin typeface="Times New Roman" pitchFamily="18" charset="0"/>
              </a:rPr>
              <a:t> коллективного проекта и т.д.</a:t>
            </a:r>
          </a:p>
        </p:txBody>
      </p:sp>
      <p:sp>
        <p:nvSpPr>
          <p:cNvPr id="22576" name="Line 65"/>
          <p:cNvSpPr>
            <a:spLocks noChangeShapeType="1"/>
          </p:cNvSpPr>
          <p:nvPr/>
        </p:nvSpPr>
        <p:spPr bwMode="auto">
          <a:xfrm>
            <a:off x="4427538" y="14128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9" name="Picture 10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2000264" cy="15716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16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75"/>
            <a:ext cx="6286517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МЕТОДИЧЕСКОЙ РАБОТЫ</a:t>
            </a:r>
            <a:endParaRPr lang="ru-RU" sz="2400" b="1" dirty="0"/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1071538" y="1364188"/>
            <a:ext cx="7715305" cy="54938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Обучение в высших и средних педагогических учебных заведениях (педагоги, обслуживающий персонал)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Повысить процент аттестации педагогов на высшую и первую квалификационную категорию.</a:t>
            </a:r>
          </a:p>
          <a:p>
            <a:pPr algn="just">
              <a:lnSpc>
                <a:spcPct val="9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Обобщенный опыт работы педагогов, специалистов в рамках муниципального ресурсного центра  распространять на страницах российских, областных и местных газет и журналов, образовательных интернет сообществах.</a:t>
            </a:r>
          </a:p>
          <a:p>
            <a:pPr algn="just">
              <a:lnSpc>
                <a:spcPct val="9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Повысить профессиональную компетенцию  педагогов, специалистов ДОУ по теме: «ФГОС: преемственность дошкольного, начального и основного общего образования на основе событийного подхода» через активное участие в работе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опробции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инновационных продуктов, распространении опыта РИП.</a:t>
            </a:r>
          </a:p>
          <a:p>
            <a:pPr algn="just">
              <a:lnSpc>
                <a:spcPct val="90000"/>
              </a:lnSpc>
              <a:buFontTx/>
              <a:buBlip>
                <a:blip r:embed="rId3"/>
              </a:buBlip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Blip>
                <a:blip r:embed="rId3"/>
              </a:buBlip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Blip>
                <a:blip r:embed="rId3"/>
              </a:buBlip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Blip>
                <a:blip r:embed="rId3"/>
              </a:buBlip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1928826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28860" y="274638"/>
            <a:ext cx="6257940" cy="108266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500188"/>
            <a:ext cx="8229600" cy="471487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9900FF"/>
                </a:solidFill>
              </a:rPr>
              <a:t>Список литературы:</a:t>
            </a:r>
          </a:p>
          <a:p>
            <a:pPr eaLnBrk="1" hangingPunct="1">
              <a:buFont typeface="Wingdings 2" pitchFamily="18" charset="2"/>
              <a:buBlip>
                <a:blip r:embed="rId3"/>
              </a:buBlip>
            </a:pPr>
            <a:r>
              <a:rPr lang="ru-RU" sz="1800" i="1" smtClean="0"/>
              <a:t>Демин, В.А. </a:t>
            </a:r>
            <a:r>
              <a:rPr lang="ru-RU" sz="1800" smtClean="0"/>
              <a:t>Профессиональная компетентность: понятие, виды [Текст] / В.А. Демин // Мониторинг образовательного процесса. – 2000. – № 4. – С. 35-39.</a:t>
            </a:r>
          </a:p>
          <a:p>
            <a:pPr eaLnBrk="1" hangingPunct="1">
              <a:buFont typeface="Wingdings 2" pitchFamily="18" charset="2"/>
              <a:buBlip>
                <a:blip r:embed="rId3"/>
              </a:buBlip>
            </a:pPr>
            <a:r>
              <a:rPr lang="ru-RU" sz="1800" i="1" smtClean="0"/>
              <a:t>Майер, А.А. </a:t>
            </a:r>
            <a:r>
              <a:rPr lang="ru-RU" sz="1800" smtClean="0"/>
              <a:t>Сопровождение профессиональной успешности педагога ДОУ [Текст]: методическое пособие / А.А. Майер. – М.: ТЦ Сфера, 2012. 128с.        </a:t>
            </a:r>
          </a:p>
          <a:p>
            <a:pPr eaLnBrk="1" hangingPunct="1">
              <a:buFont typeface="Wingdings 2" pitchFamily="18" charset="2"/>
              <a:buBlip>
                <a:blip r:embed="rId3"/>
              </a:buBlip>
            </a:pPr>
            <a:r>
              <a:rPr lang="ru-RU" sz="1800" smtClean="0"/>
              <a:t>Перспективы реализации ФГОС дошкольного образования как условие формирования социального опыта детей [Текст]: материалы Всероссийской научно-практической конференции, г. Кемерово, 19-20 февраля 2014 года: в 2 ч./ред. Кол.: Е.А. Пахомова, А.В. Чепкасов, О.Г. Красношлыкова и др. – Кемерово: Изд-во КРИПКиПРО, 2014. – Ч.1. – 288с.</a:t>
            </a:r>
          </a:p>
          <a:p>
            <a:pPr eaLnBrk="1" hangingPunct="1">
              <a:buFont typeface="Wingdings 2" pitchFamily="18" charset="2"/>
              <a:buBlip>
                <a:blip r:embed="rId3"/>
              </a:buBlip>
            </a:pPr>
            <a:r>
              <a:rPr lang="ru-RU" sz="1800" i="1" smtClean="0"/>
              <a:t>Троян, А.Н. </a:t>
            </a:r>
            <a:r>
              <a:rPr lang="ru-RU" sz="1800" smtClean="0"/>
              <a:t>Управление дошкольными образовательными учреждениями [Текст]: учебное пособие / А.Н. Троян. – Магнитогорск, 2001. – 276с.</a:t>
            </a:r>
          </a:p>
          <a:p>
            <a:pPr algn="di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 algn="dist" eaLnBrk="1" hangingPunct="1">
              <a:lnSpc>
                <a:spcPct val="90000"/>
              </a:lnSpc>
            </a:pPr>
            <a:endParaRPr lang="ru-RU" b="1" smtClean="0"/>
          </a:p>
        </p:txBody>
      </p:sp>
      <p:pic>
        <p:nvPicPr>
          <p:cNvPr id="4" name="Picture 10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1792224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57356" y="285728"/>
            <a:ext cx="7072362" cy="101122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 МЕТОДИЧЕСКОЙ РАБОТЫ: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2875" y="1571625"/>
            <a:ext cx="8786813" cy="43926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smtClean="0"/>
              <a:t>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smtClean="0"/>
              <a:t>	</a:t>
            </a:r>
            <a:r>
              <a:rPr lang="ru-RU" sz="2400" smtClean="0"/>
              <a:t>Совершенствование качественного воспитательно образовательного процесса, его постоянное саморазвитие на основе организации и координации методического обеспечения в целом и повышения педагогического мастерства,   профессиональной компетенции каждого педагога.</a:t>
            </a:r>
          </a:p>
        </p:txBody>
      </p:sp>
      <p:pic>
        <p:nvPicPr>
          <p:cNvPr id="4100" name="Picture 4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792224" cy="17099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28860" y="357166"/>
            <a:ext cx="642942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МЕТОДИЧЕСКОЙ РАБОТЫ: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Blip>
                <a:blip r:embed="rId3"/>
              </a:buBlip>
            </a:pPr>
            <a:r>
              <a:rPr lang="ru-RU" sz="2400" smtClean="0"/>
              <a:t>Оказание реальной помощи педагогам и воспитателям в развитии их мастерства профессиональных знаний, навыков, умений, в создании и организации, и успешной работы; 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Blip>
                <a:blip r:embed="rId3"/>
              </a:buBlip>
            </a:pPr>
            <a:r>
              <a:rPr lang="ru-RU" sz="2400" smtClean="0"/>
              <a:t>Диагностика состояния методического обеспечения и качества воспитательно-образовательного процесса в ДОУ;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Blip>
                <a:blip r:embed="rId3"/>
              </a:buBlip>
            </a:pPr>
            <a:r>
              <a:rPr lang="ru-RU" sz="2400" smtClean="0"/>
              <a:t> Разработка новых методических (педагогических) технологий организации воспитательно-образовательного процесса в ДОУ;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Blip>
                <a:blip r:embed="rId3"/>
              </a:buBlip>
            </a:pPr>
            <a:r>
              <a:rPr lang="ru-RU" sz="2400" smtClean="0"/>
              <a:t>Реализация альтернативных образовательных услуг в соответствии с интересами детей и запросами их родителей.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5124" name="Picture 4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2000264" cy="16430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857356" y="214290"/>
            <a:ext cx="7072362" cy="107157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 НАПРАВЛЕНИЙ МЕТОДИЧЕСКОЙ РАБОТЫ</a:t>
            </a:r>
          </a:p>
        </p:txBody>
      </p:sp>
      <p:sp>
        <p:nvSpPr>
          <p:cNvPr id="107529" name="AutoShape 9"/>
          <p:cNvSpPr>
            <a:spLocks noChangeArrowheads="1"/>
          </p:cNvSpPr>
          <p:nvPr/>
        </p:nvSpPr>
        <p:spPr bwMode="auto">
          <a:xfrm>
            <a:off x="755650" y="1628775"/>
            <a:ext cx="4032250" cy="1223963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Информационная деятельность</a:t>
            </a:r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7530" name="AutoShape 10"/>
          <p:cNvSpPr>
            <a:spLocks noChangeArrowheads="1"/>
          </p:cNvSpPr>
          <p:nvPr/>
        </p:nvSpPr>
        <p:spPr bwMode="auto">
          <a:xfrm>
            <a:off x="4500563" y="2781300"/>
            <a:ext cx="3960812" cy="1223963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Диагностико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- прогностическая 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деятельность</a:t>
            </a:r>
          </a:p>
        </p:txBody>
      </p:sp>
      <p:sp>
        <p:nvSpPr>
          <p:cNvPr id="107531" name="AutoShape 11"/>
          <p:cNvSpPr>
            <a:spLocks noChangeArrowheads="1"/>
          </p:cNvSpPr>
          <p:nvPr/>
        </p:nvSpPr>
        <p:spPr bwMode="auto">
          <a:xfrm>
            <a:off x="827088" y="4005263"/>
            <a:ext cx="3960812" cy="1223962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Непрерывно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образовательная деятельность</a:t>
            </a:r>
          </a:p>
        </p:txBody>
      </p:sp>
      <p:sp>
        <p:nvSpPr>
          <p:cNvPr id="107532" name="AutoShape 12"/>
          <p:cNvSpPr>
            <a:spLocks noChangeArrowheads="1"/>
          </p:cNvSpPr>
          <p:nvPr/>
        </p:nvSpPr>
        <p:spPr bwMode="auto">
          <a:xfrm>
            <a:off x="4643438" y="5229225"/>
            <a:ext cx="3960812" cy="1223963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99"/>
              </a:gs>
              <a:gs pos="50000">
                <a:srgbClr val="66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Область повышения квалификации,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педагогической компетентности</a:t>
            </a:r>
          </a:p>
        </p:txBody>
      </p:sp>
      <p:cxnSp>
        <p:nvCxnSpPr>
          <p:cNvPr id="6151" name="AutoShape 13"/>
          <p:cNvCxnSpPr>
            <a:cxnSpLocks noChangeShapeType="1"/>
            <a:stCxn id="107529" idx="3"/>
            <a:endCxn id="107530" idx="0"/>
          </p:cNvCxnSpPr>
          <p:nvPr/>
        </p:nvCxnSpPr>
        <p:spPr bwMode="auto">
          <a:xfrm>
            <a:off x="4787900" y="2241550"/>
            <a:ext cx="1693863" cy="698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6152" name="AutoShape 14"/>
          <p:cNvCxnSpPr>
            <a:cxnSpLocks noChangeShapeType="1"/>
            <a:stCxn id="107530" idx="2"/>
            <a:endCxn id="107531" idx="3"/>
          </p:cNvCxnSpPr>
          <p:nvPr/>
        </p:nvCxnSpPr>
        <p:spPr bwMode="auto">
          <a:xfrm rot="5400000">
            <a:off x="5249069" y="3385344"/>
            <a:ext cx="771525" cy="16938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6153" name="AutoShape 15"/>
          <p:cNvCxnSpPr>
            <a:cxnSpLocks noChangeShapeType="1"/>
            <a:stCxn id="107531" idx="2"/>
            <a:endCxn id="107532" idx="1"/>
          </p:cNvCxnSpPr>
          <p:nvPr/>
        </p:nvCxnSpPr>
        <p:spPr bwMode="auto">
          <a:xfrm rot="16200000" flipH="1">
            <a:off x="3340100" y="4538663"/>
            <a:ext cx="771525" cy="18351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pic>
        <p:nvPicPr>
          <p:cNvPr id="6154" name="Picture 10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792224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57356" y="274638"/>
            <a:ext cx="6829444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МЕТОДИЧЕСКОЙ РАБОТЫ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9900FF"/>
                </a:solidFill>
                <a:cs typeface="Times New Roman" pitchFamily="18" charset="0"/>
              </a:rPr>
              <a:t>Информационная деятельность: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ru-RU" sz="2400" dirty="0" smtClean="0"/>
              <a:t> Обеспечение      педагогов               необходимой  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     информацией о новинках методической и научно-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     методической литературы;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ru-RU" sz="2400" dirty="0" smtClean="0"/>
              <a:t> Информирование      педагогов    об       основных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     направлениях     развития    сферы    образования 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     области, города;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ru-RU" sz="2400" dirty="0" smtClean="0"/>
              <a:t> Знакомство     педагогов   с      современными 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      программами и технологиями.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7172" name="Picture 4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179222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00232" y="274638"/>
            <a:ext cx="6686568" cy="101122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МЕТОДИЧЕСКОЙ РАБОТЫ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85750" y="1600200"/>
            <a:ext cx="8643938" cy="470852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9900FF"/>
                </a:solidFill>
                <a:cs typeface="Times New Roman" pitchFamily="18" charset="0"/>
              </a:rPr>
              <a:t>Диагностика –прогностическая деятельность: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ru-RU" sz="2400" dirty="0" smtClean="0"/>
              <a:t>Изучение     профессиональных      затруднений           и образовательных     потребностей    педагогов   в  целях создания    эффективных   условий   для  повышения их профессиональной компетентности;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ru-RU" sz="2400" dirty="0" smtClean="0"/>
              <a:t>Прогнозирование,     планирование    и        организация педагогических    кадров,      оперативное          оказание информационной,    консультативной        методической помощи. </a:t>
            </a:r>
          </a:p>
        </p:txBody>
      </p:sp>
      <p:pic>
        <p:nvPicPr>
          <p:cNvPr id="8196" name="Picture 4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1792224" cy="170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28804" y="357166"/>
            <a:ext cx="7115196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МЕТОДИЧЕСКОЙ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188" y="1643063"/>
            <a:ext cx="8286750" cy="44529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9900FF"/>
                </a:solidFill>
                <a:cs typeface="Times New Roman" pitchFamily="18" charset="0"/>
              </a:rPr>
              <a:t>Непрерывно образовательная деятельность: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ru-RU" sz="2400" dirty="0" smtClean="0"/>
              <a:t>Создание     условий     для    реализации     вариативных образовательных            программ,               современных педагогических технологий;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ru-RU" sz="2400" dirty="0" smtClean="0"/>
              <a:t>Методическое  обеспечение введения нового содержания дошкольного  образования.</a:t>
            </a:r>
          </a:p>
        </p:txBody>
      </p:sp>
      <p:pic>
        <p:nvPicPr>
          <p:cNvPr id="9220" name="Picture 4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1792224" cy="170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0298" y="274638"/>
            <a:ext cx="6186502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МЕТОДИЧЕСКОЙ РАБОТЫ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9900FF"/>
                </a:solidFill>
                <a:cs typeface="Times New Roman" pitchFamily="18" charset="0"/>
              </a:rPr>
              <a:t>Область повышения квалификации: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ru-RU" sz="2400" dirty="0" smtClean="0"/>
              <a:t>Обеспечение   личностно-ориентированной     стратегии, индивидуально -  дифференцированного    подхода       к каждому    педагогу   в     зависимости   от    уровня    его профессиональной компетентности;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ru-RU" sz="2400" dirty="0" smtClean="0"/>
              <a:t>Выявление,       систематизация     и       распространение позитивного педагогического опыта.</a:t>
            </a:r>
          </a:p>
        </p:txBody>
      </p:sp>
      <p:pic>
        <p:nvPicPr>
          <p:cNvPr id="10244" name="Picture 4" descr="C:\Users\Ma\Desktop\эмблема\наш цветок нов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0"/>
            <a:ext cx="1792224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3785</TotalTime>
  <Words>1049</Words>
  <Application>Microsoft Office PowerPoint</Application>
  <PresentationFormat>Экран (4:3)</PresentationFormat>
  <Paragraphs>239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MS PGothic</vt:lpstr>
      <vt:lpstr>Arial</vt:lpstr>
      <vt:lpstr>Book Antiqua</vt:lpstr>
      <vt:lpstr>Calibri</vt:lpstr>
      <vt:lpstr>Comic Sans MS</vt:lpstr>
      <vt:lpstr>Lucida Sans</vt:lpstr>
      <vt:lpstr>Monotype Corsiva</vt:lpstr>
      <vt:lpstr>Times New Roman</vt:lpstr>
      <vt:lpstr>Wingdings</vt:lpstr>
      <vt:lpstr>Wingdings 2</vt:lpstr>
      <vt:lpstr>Wingdings 3</vt:lpstr>
      <vt:lpstr>Апекс</vt:lpstr>
      <vt:lpstr>МОДЕЛЬ МЕТОДИЧЕСКОЙ РАБОТЫ</vt:lpstr>
      <vt:lpstr>Презентация PowerPoint</vt:lpstr>
      <vt:lpstr>ЦЕЛЬ  МЕТОДИЧЕСКОЙ РАБОТЫ:</vt:lpstr>
      <vt:lpstr>ЗАДАЧИ              МЕТОДИЧЕСКОЙ РАБОТЫ:</vt:lpstr>
      <vt:lpstr>СХЕМА  НАПРАВЛЕНИЙ МЕТОДИЧЕСКОЙ РАБОТЫ</vt:lpstr>
      <vt:lpstr>НАПРАВЛЕНИЯ МЕТОДИЧЕСКОЙ РАБОТЫ</vt:lpstr>
      <vt:lpstr>НАПРАВЛЕНИЯ МЕТОДИЧЕСКОЙ РАБОТЫ</vt:lpstr>
      <vt:lpstr>НАПРАВЛЕНИЯ МЕТОДИЧЕСКОЙ  РАБОТЫ</vt:lpstr>
      <vt:lpstr>НАПРАВЛЕНИЯ МЕТОДИЧЕСКОЙ РАБОТЫ</vt:lpstr>
      <vt:lpstr>СТРУКТУРА  МЕТОДИЧЕСКОЙ РАБОТЫ</vt:lpstr>
      <vt:lpstr>СХЕМА КРИТЕРИЕВ МЕТОДИЧЕСКОЙ РАБОТЫ:</vt:lpstr>
      <vt:lpstr>КРИТЕРИИ  МЕТОДИЧЕСКОЙ РАБОТЫ:</vt:lpstr>
      <vt:lpstr>СИСТЕМА ПРИНЦИПОВ  МЕТОДИЧЕСКОЙ РАБОТЫ</vt:lpstr>
      <vt:lpstr>ФУНКЦИИ МЕТОДИЧЕСКОЙ РАБОТЫ</vt:lpstr>
      <vt:lpstr>Нормативно – правовая база</vt:lpstr>
      <vt:lpstr>Содержание образовательного процесса выстроено в соответствии с Приказом Минобрнауки РФ от 17 октября 2013 г. № 1155 «Об утверждении федерального государственного образовательного стандарта дошкольного образования» С учетом(1)ПРИМЕРНОЙ ОСНОВНОЙ ОБРАЗОВАТЕЛЬНОЙ ПРОГРАММОЙ ДОШКОЛЬНОГО ОБРАЗОВАНИЯ  (ПООП) следует читать. ОДОБРЕНА решением федерального учебно-методического  объединения по общему образованию (протокол от 20мая 2015 г. № 2/15) С учетом  Примерной комплексной, авторской  Общеобразовательной программой дошкольного образования «От рождения до школы» под редакцией Н.Е.Вераксы, Т.С.Коморовой, М.А.Васильевой (комплексной, авторской) разработана на основе ФГОС ДО. (Приказ № 1155 от 17 октября 2013года)  </vt:lpstr>
      <vt:lpstr>ФОРМЫ МЕТОДИЧЕСКОЙ РАБОТЫ</vt:lpstr>
      <vt:lpstr> ИННОВАЦИОННЫЕ ФОРМЫ МЕТОДИЧЕСКОЙ РАБОТЫ</vt:lpstr>
      <vt:lpstr>ИННОВАЦИОННЫЕ ФОРМЫ МЕТОДИЧЕСКОЙ РАБОТЫ</vt:lpstr>
      <vt:lpstr>ИННОВАЦИОННЫЕ ФОРМЫ МЕТОДИЧЕСКОЙ РАБОТЫ</vt:lpstr>
      <vt:lpstr>МОДЕЛЬ МЕТОДИЧЕСКОЙ РАБОТЫ</vt:lpstr>
      <vt:lpstr>Презентация PowerPoint</vt:lpstr>
      <vt:lpstr>Информационные 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195</cp:revision>
  <dcterms:created xsi:type="dcterms:W3CDTF">2008-02-11T03:38:07Z</dcterms:created>
  <dcterms:modified xsi:type="dcterms:W3CDTF">2019-11-27T18:41:09Z</dcterms:modified>
</cp:coreProperties>
</file>