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CC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99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1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1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9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3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8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0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3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8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9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8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8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9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16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7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5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3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020C-6B42-4FE9-804A-0FD524F24BE0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1E28-9BB2-4346-BD04-E3A2E5AD9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4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020C-6B42-4FE9-804A-0FD524F24BE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1E28-9BB2-4346-BD04-E3A2E5AD95A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1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2766" y="1929671"/>
            <a:ext cx="62802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8000"/>
                </a:solidFill>
              </a:rPr>
              <a:t>Народные игры </a:t>
            </a:r>
            <a:endParaRPr lang="en-US" sz="36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8000"/>
                </a:solidFill>
              </a:rPr>
              <a:t>для развития </a:t>
            </a:r>
            <a:r>
              <a:rPr lang="ru-RU" sz="3600" b="1" dirty="0">
                <a:solidFill>
                  <a:srgbClr val="008000"/>
                </a:solidFill>
              </a:rPr>
              <a:t>музыкальных </a:t>
            </a:r>
            <a:r>
              <a:rPr lang="ru-RU" sz="3600" b="1" dirty="0" smtClean="0">
                <a:solidFill>
                  <a:srgbClr val="008000"/>
                </a:solidFill>
              </a:rPr>
              <a:t>способностей</a:t>
            </a:r>
          </a:p>
          <a:p>
            <a:pPr algn="ctr"/>
            <a:r>
              <a:rPr lang="ru-RU" sz="3600" b="1" dirty="0" smtClean="0">
                <a:solidFill>
                  <a:srgbClr val="008000"/>
                </a:solidFill>
              </a:rPr>
              <a:t> </a:t>
            </a:r>
            <a:r>
              <a:rPr lang="ru-RU" sz="3600" b="1" dirty="0">
                <a:solidFill>
                  <a:srgbClr val="008000"/>
                </a:solidFill>
              </a:rPr>
              <a:t>у детей старшего дошкольного возраста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2211" y="295835"/>
            <a:ext cx="563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«Детский сад № 23 с. Шурскол»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0635" y="4908176"/>
            <a:ext cx="3845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1-ой квалификационной категории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Селеткова Галина Игоревна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2374" y="6224688"/>
            <a:ext cx="165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92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6721" y="661972"/>
            <a:ext cx="7023797" cy="501675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8000"/>
                </a:solidFill>
              </a:rPr>
              <a:t>«ПРОЙДИ В ВОРОТЦА»</a:t>
            </a:r>
          </a:p>
          <a:p>
            <a:endParaRPr lang="ru-RU" sz="2000" dirty="0"/>
          </a:p>
          <a:p>
            <a:pPr algn="just"/>
            <a:r>
              <a:rPr lang="ru-RU" sz="2000" b="1" dirty="0">
                <a:solidFill>
                  <a:srgbClr val="008000"/>
                </a:solidFill>
              </a:rPr>
              <a:t>Цель игры</a:t>
            </a:r>
            <a:r>
              <a:rPr lang="ru-RU" sz="2000" dirty="0">
                <a:solidFill>
                  <a:srgbClr val="008000"/>
                </a:solidFill>
              </a:rPr>
              <a:t>: </a:t>
            </a:r>
            <a:r>
              <a:rPr lang="ru-RU" sz="2000" dirty="0"/>
              <a:t>Развивать чувство ритма, танцевальное творчество.</a:t>
            </a:r>
          </a:p>
          <a:p>
            <a:pPr algn="just"/>
            <a:r>
              <a:rPr lang="ru-RU" sz="2000" b="1" dirty="0" smtClean="0">
                <a:solidFill>
                  <a:srgbClr val="008000"/>
                </a:solidFill>
              </a:rPr>
              <a:t>Описание: </a:t>
            </a:r>
            <a:r>
              <a:rPr lang="ru-RU" sz="2000" dirty="0" smtClean="0"/>
              <a:t>Перед </a:t>
            </a:r>
            <a:r>
              <a:rPr lang="ru-RU" sz="2000" dirty="0"/>
              <a:t>началом игры выбираются 2 пары детей, которые будут </a:t>
            </a:r>
            <a:r>
              <a:rPr lang="ru-RU" sz="2000" i="1" dirty="0"/>
              <a:t>«воротцами»</a:t>
            </a:r>
            <a:r>
              <a:rPr lang="ru-RU" sz="2000" dirty="0"/>
              <a:t>. Ведущий водит всех детей</a:t>
            </a:r>
            <a:r>
              <a:rPr lang="ru-RU" sz="2000" b="1" dirty="0"/>
              <a:t> </a:t>
            </a:r>
            <a:r>
              <a:rPr lang="ru-RU" sz="2000" i="1" dirty="0"/>
              <a:t>«восьмеркой»</a:t>
            </a:r>
            <a:r>
              <a:rPr lang="ru-RU" sz="2000" dirty="0"/>
              <a:t> за собой (движение </a:t>
            </a:r>
            <a:r>
              <a:rPr lang="ru-RU" sz="2000" i="1" dirty="0"/>
              <a:t>«ниточка с иголочкой»</a:t>
            </a:r>
            <a:r>
              <a:rPr lang="ru-RU" sz="2000" dirty="0"/>
              <a:t>) под песню </a:t>
            </a:r>
            <a:r>
              <a:rPr lang="ru-RU" sz="2000" i="1" dirty="0"/>
              <a:t>«Золотые ворота</a:t>
            </a:r>
            <a:r>
              <a:rPr lang="ru-RU" sz="2000" i="1" dirty="0" smtClean="0"/>
              <a:t>»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/>
              <a:t>С окончанием музыки</a:t>
            </a:r>
            <a:r>
              <a:rPr lang="ru-RU" sz="2000" b="1" dirty="0"/>
              <a:t> </a:t>
            </a:r>
            <a:r>
              <a:rPr lang="ru-RU" sz="2000" i="1" dirty="0"/>
              <a:t>«воротца»</a:t>
            </a:r>
            <a:r>
              <a:rPr lang="ru-RU" sz="2000" dirty="0"/>
              <a:t> закрываются и остается один ребенок, а остальные проходят, снова за ведущим, в эти воротца. </a:t>
            </a:r>
            <a:endParaRPr lang="ru-RU" sz="2000" dirty="0" smtClean="0"/>
          </a:p>
          <a:p>
            <a:pPr algn="just"/>
            <a:r>
              <a:rPr lang="ru-RU" sz="2000" dirty="0" smtClean="0"/>
              <a:t>Игра </a:t>
            </a:r>
            <a:r>
              <a:rPr lang="ru-RU" sz="2000" dirty="0"/>
              <a:t>продолжается, пока не окажутся пойманными 4–5 детей. После того как будут они пойманы они танцуют под плясовую мелодию, а другие дети весело хлопают в ладоши.</a:t>
            </a:r>
          </a:p>
          <a:p>
            <a:pPr algn="just"/>
            <a:r>
              <a:rPr lang="ru-RU" sz="2000" b="1" dirty="0">
                <a:solidFill>
                  <a:srgbClr val="008000"/>
                </a:solidFill>
              </a:rPr>
              <a:t>Указание к проведению. </a:t>
            </a:r>
            <a:r>
              <a:rPr lang="ru-RU" sz="2000" dirty="0"/>
              <a:t>При повторении игры выбираются другие пары детей для</a:t>
            </a:r>
            <a:r>
              <a:rPr lang="ru-RU" sz="2000" b="1" dirty="0"/>
              <a:t> </a:t>
            </a:r>
            <a:r>
              <a:rPr lang="ru-RU" sz="2000" i="1" dirty="0"/>
              <a:t>«</a:t>
            </a:r>
            <a:r>
              <a:rPr lang="ru-RU" sz="2000" i="1" dirty="0" err="1"/>
              <a:t>воротцев</a:t>
            </a:r>
            <a:r>
              <a:rPr lang="ru-RU" sz="2000" i="1" dirty="0"/>
              <a:t>»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219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240" y="612845"/>
            <a:ext cx="53658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8000"/>
                </a:solidFill>
              </a:rPr>
              <a:t>С</a:t>
            </a:r>
            <a:r>
              <a:rPr lang="ru-RU" sz="2000" b="1" i="1" dirty="0" smtClean="0">
                <a:solidFill>
                  <a:srgbClr val="008000"/>
                </a:solidFill>
              </a:rPr>
              <a:t>читалки </a:t>
            </a:r>
            <a:r>
              <a:rPr lang="ru-RU" sz="2000" b="1" i="1" dirty="0">
                <a:solidFill>
                  <a:srgbClr val="008000"/>
                </a:solidFill>
              </a:rPr>
              <a:t>с напевом:</a:t>
            </a:r>
            <a:endParaRPr lang="ru-RU" sz="2000" i="1" dirty="0">
              <a:solidFill>
                <a:srgbClr val="008000"/>
              </a:solidFill>
            </a:endParaRPr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lvl="0" algn="ctr"/>
            <a:r>
              <a:rPr lang="ru-RU" b="1" dirty="0">
                <a:solidFill>
                  <a:srgbClr val="FF0000"/>
                </a:solidFill>
              </a:rPr>
              <a:t>Под горою у реки живут гномы-старики.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У них колокол висит,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Позолоченный звонит.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</a:rPr>
              <a:t>Диги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ru-RU" b="1" dirty="0" err="1">
                <a:solidFill>
                  <a:srgbClr val="FF0000"/>
                </a:solidFill>
              </a:rPr>
              <a:t>диги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ru-RU" b="1" dirty="0" err="1">
                <a:solidFill>
                  <a:srgbClr val="FF0000"/>
                </a:solidFill>
              </a:rPr>
              <a:t>диги</a:t>
            </a:r>
            <a:r>
              <a:rPr lang="ru-RU" b="1" dirty="0">
                <a:solidFill>
                  <a:srgbClr val="FF0000"/>
                </a:solidFill>
              </a:rPr>
              <a:t>-дон,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Выходи из круга вон.</a:t>
            </a:r>
          </a:p>
          <a:p>
            <a:pPr algn="ctr"/>
            <a:r>
              <a:rPr lang="ru-RU" b="1" dirty="0"/>
              <a:t> </a:t>
            </a:r>
          </a:p>
          <a:p>
            <a:pPr lvl="0" algn="ctr"/>
            <a:r>
              <a:rPr lang="ru-RU" b="1" dirty="0">
                <a:solidFill>
                  <a:srgbClr val="008000"/>
                </a:solidFill>
              </a:rPr>
              <a:t>Пан-пан, капитан,</a:t>
            </a:r>
          </a:p>
          <a:p>
            <a:pPr algn="ctr"/>
            <a:r>
              <a:rPr lang="ru-RU" b="1" dirty="0">
                <a:solidFill>
                  <a:srgbClr val="008000"/>
                </a:solidFill>
              </a:rPr>
              <a:t>Чем ты коня пропитал</a:t>
            </a:r>
            <a:r>
              <a:rPr lang="en-US" b="1" dirty="0">
                <a:solidFill>
                  <a:srgbClr val="008000"/>
                </a:solidFill>
              </a:rPr>
              <a:t>?</a:t>
            </a:r>
            <a:endParaRPr lang="ru-RU" b="1" dirty="0">
              <a:solidFill>
                <a:srgbClr val="008000"/>
              </a:solidFill>
            </a:endParaRPr>
          </a:p>
          <a:p>
            <a:pPr algn="ctr"/>
            <a:r>
              <a:rPr lang="ru-RU" b="1" dirty="0">
                <a:solidFill>
                  <a:srgbClr val="008000"/>
                </a:solidFill>
              </a:rPr>
              <a:t>Я не житом, не овсом,</a:t>
            </a:r>
          </a:p>
          <a:p>
            <a:pPr algn="ctr"/>
            <a:r>
              <a:rPr lang="ru-RU" b="1" dirty="0">
                <a:solidFill>
                  <a:srgbClr val="008000"/>
                </a:solidFill>
              </a:rPr>
              <a:t>Только белым калачом.</a:t>
            </a:r>
          </a:p>
          <a:p>
            <a:pPr algn="ctr"/>
            <a:r>
              <a:rPr lang="ru-RU" b="1" dirty="0">
                <a:solidFill>
                  <a:srgbClr val="008000"/>
                </a:solidFill>
              </a:rPr>
              <a:t>Из копыта, под копыто,</a:t>
            </a:r>
          </a:p>
          <a:p>
            <a:pPr algn="ctr"/>
            <a:r>
              <a:rPr lang="ru-RU" b="1" dirty="0">
                <a:solidFill>
                  <a:srgbClr val="008000"/>
                </a:solidFill>
              </a:rPr>
              <a:t>Из телеги прямо в грязь,</a:t>
            </a:r>
          </a:p>
          <a:p>
            <a:pPr algn="ctr"/>
            <a:r>
              <a:rPr lang="ru-RU" b="1" dirty="0">
                <a:solidFill>
                  <a:srgbClr val="008000"/>
                </a:solidFill>
              </a:rPr>
              <a:t>Оставайся, белый князь!</a:t>
            </a:r>
          </a:p>
          <a:p>
            <a:pPr algn="ctr"/>
            <a:r>
              <a:rPr lang="ru-RU" b="1" dirty="0"/>
              <a:t> </a:t>
            </a:r>
          </a:p>
          <a:p>
            <a:pPr lvl="0" algn="ctr"/>
            <a:r>
              <a:rPr lang="ru-RU" b="1" dirty="0">
                <a:solidFill>
                  <a:srgbClr val="FF0000"/>
                </a:solidFill>
              </a:rPr>
              <a:t>Ехала белка на тележке,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Продавала всем орешки.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Кому два, кому три,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Выходи из круга ты!</a:t>
            </a:r>
          </a:p>
        </p:txBody>
      </p:sp>
    </p:spTree>
    <p:extLst>
      <p:ext uri="{BB962C8B-B14F-4D97-AF65-F5344CB8AC3E}">
        <p14:creationId xmlns:p14="http://schemas.microsoft.com/office/powerpoint/2010/main" val="85474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398" y="1013662"/>
            <a:ext cx="6742444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«ВЕСЕЛЫЕ МУЗЫКАНТЫ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Цель игры:</a:t>
            </a:r>
            <a:r>
              <a:rPr lang="ru-RU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формировать у детей слуховые ощущения фразы, ее начало и окончание. Сохранять темп движений на протяжении всей игры, развивать чувство ритма.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Описание:</a:t>
            </a:r>
            <a:r>
              <a:rPr lang="ru-RU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Под русскую народную мелодию «Ах вы, сени» дети, стоя в кругу, играют на музыкальных инструментах (погремушках, ложках, колокольчиках и др.). Водящий стоит в центре круга, дирижируя. С окончанием первой части дети, положив инструменты на пол, легко бегут по кругу. Водящий становится в общий круг и бежит вместе с детьми. С окончанием музыки играющие быстро разбирают инструменты. Дирижером становится тот, кому инструмента не досталось.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Указание к проведению:</a:t>
            </a:r>
            <a:r>
              <a:rPr lang="ru-RU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При игре на детских музыкальных инструментах играть ритмично, в такт музыки.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70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075" y="782549"/>
            <a:ext cx="7224765" cy="504445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«ГОРЕЛКИ»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Цель </a:t>
            </a:r>
            <a:r>
              <a:rPr lang="ru-RU" b="1" dirty="0">
                <a:solidFill>
                  <a:srgbClr val="008000"/>
                </a:solidFill>
              </a:rPr>
              <a:t>игры:</a:t>
            </a: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sz="1600" dirty="0"/>
              <a:t>развитие находчивости, сообразительности и внимательности.</a:t>
            </a:r>
          </a:p>
          <a:p>
            <a:endParaRPr lang="ru-RU" sz="1600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Содержание </a:t>
            </a:r>
            <a:r>
              <a:rPr lang="ru-RU" b="1" dirty="0">
                <a:solidFill>
                  <a:srgbClr val="008000"/>
                </a:solidFill>
              </a:rPr>
              <a:t>и правила игры</a:t>
            </a:r>
            <a:r>
              <a:rPr lang="ru-RU" dirty="0">
                <a:solidFill>
                  <a:srgbClr val="008000"/>
                </a:solidFill>
              </a:rPr>
              <a:t>. </a:t>
            </a:r>
            <a:r>
              <a:rPr lang="ru-RU" sz="1600" dirty="0"/>
              <a:t>Выбирается один ведущий, который смотрит в небо и поет. Пока исполняется песня, все остальные разбегаются и прячутся. Ведущий ищет спрятавшихся, и тот, кого найдут последним, сам становится ведущим.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Гори, гори ясно,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Чтобы не погасло,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Глянь на небо –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Птички летят,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Колокольчики звенят!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Раз! Два! Три! Беги!</a:t>
            </a:r>
          </a:p>
          <a:p>
            <a:r>
              <a:rPr lang="ru-RU" b="1" dirty="0">
                <a:solidFill>
                  <a:srgbClr val="008000"/>
                </a:solidFill>
              </a:rPr>
              <a:t>Указание к проведению.</a:t>
            </a: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sz="1600" dirty="0"/>
              <a:t>Следить за тем, чтобы не выбегали раньше произнесенного слова «Беги!».</a:t>
            </a:r>
          </a:p>
          <a:p>
            <a:endParaRPr lang="ru-RU" sz="1600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1503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075" y="782549"/>
            <a:ext cx="7224765" cy="476745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«ГУСИ И ВОЛК»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Цель </a:t>
            </a:r>
            <a:r>
              <a:rPr lang="ru-RU" b="1" dirty="0">
                <a:solidFill>
                  <a:srgbClr val="008000"/>
                </a:solidFill>
              </a:rPr>
              <a:t>игры:</a:t>
            </a: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sz="1600" dirty="0"/>
              <a:t>развивать образность и выразительность движений, исполнять движения в соответствии с содержанием текста песни, передавая характерные черты игрового образа.</a:t>
            </a:r>
          </a:p>
          <a:p>
            <a:endParaRPr lang="ru-RU" sz="1600" b="1" dirty="0" smtClean="0">
              <a:solidFill>
                <a:srgbClr val="00B050"/>
              </a:solidFill>
            </a:endParaRPr>
          </a:p>
          <a:p>
            <a:pPr algn="ctr"/>
            <a:r>
              <a:rPr lang="ru-RU" b="1" dirty="0" smtClean="0">
                <a:solidFill>
                  <a:srgbClr val="008000"/>
                </a:solidFill>
              </a:rPr>
              <a:t>Содержание </a:t>
            </a:r>
            <a:r>
              <a:rPr lang="ru-RU" b="1" dirty="0">
                <a:solidFill>
                  <a:srgbClr val="008000"/>
                </a:solidFill>
              </a:rPr>
              <a:t>и правила игры</a:t>
            </a:r>
            <a:r>
              <a:rPr lang="ru-RU" dirty="0">
                <a:solidFill>
                  <a:srgbClr val="008000"/>
                </a:solidFill>
              </a:rPr>
              <a:t>. </a:t>
            </a:r>
            <a:r>
              <a:rPr lang="ru-RU" sz="1600" dirty="0"/>
              <a:t>Играющие выбирают «хозяина» и «волка», а остальные – «гуси». «Гуси» пасутся на лугу, «волк» подкрадывается к ним. </a:t>
            </a:r>
            <a:r>
              <a:rPr lang="ru-RU" sz="1600" b="1" dirty="0">
                <a:solidFill>
                  <a:srgbClr val="008000"/>
                </a:solidFill>
              </a:rPr>
              <a:t>«Хозяин поет»: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Гуси-лебеди, домой!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Серый волк под горой!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Костер разводит, ножи точит.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Как хотите, убегите, но себя поберегите</a:t>
            </a:r>
            <a:r>
              <a:rPr lang="ru-RU" sz="1600" dirty="0"/>
              <a:t>!</a:t>
            </a:r>
          </a:p>
          <a:p>
            <a:r>
              <a:rPr lang="ru-RU" sz="1600" dirty="0"/>
              <a:t>«Гуси» убегают в «дом», а «волк» начинает их ловить. Когда «волк» переловит всех «гусей», игра заканчивается.</a:t>
            </a:r>
          </a:p>
          <a:p>
            <a:endParaRPr lang="ru-RU" sz="1600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73513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075" y="782549"/>
            <a:ext cx="7224765" cy="525990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«КОЛЕЧКО»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Цель </a:t>
            </a:r>
            <a:r>
              <a:rPr lang="ru-RU" b="1" dirty="0">
                <a:solidFill>
                  <a:srgbClr val="008000"/>
                </a:solidFill>
              </a:rPr>
              <a:t>игры:</a:t>
            </a: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sz="1600" dirty="0"/>
              <a:t>развить музыкально-творческие способности детей, формировать певческие навыки.</a:t>
            </a:r>
            <a:endParaRPr lang="ru-RU" sz="1600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Содержание </a:t>
            </a:r>
            <a:r>
              <a:rPr lang="ru-RU" b="1" dirty="0">
                <a:solidFill>
                  <a:srgbClr val="008000"/>
                </a:solidFill>
              </a:rPr>
              <a:t>и правила игры</a:t>
            </a:r>
            <a:r>
              <a:rPr lang="ru-RU" dirty="0">
                <a:solidFill>
                  <a:srgbClr val="008000"/>
                </a:solidFill>
              </a:rPr>
              <a:t>. </a:t>
            </a:r>
            <a:r>
              <a:rPr lang="ru-RU" sz="1600" dirty="0"/>
              <a:t>Играющие садятся в ряд и складывая ладони лодочкой перед собой. Водящий, зажимая в ладонях мелкий предмет (монетку или колечко, обходит по очереди всех игроков, вкладывая каждому в «лодочку» свои, сложенные «лодочкой», руки и импровизационно припевая:</a:t>
            </a:r>
          </a:p>
          <a:p>
            <a:pPr algn="ctr"/>
            <a:r>
              <a:rPr lang="ru-RU" sz="1600" b="1" dirty="0" smtClean="0">
                <a:solidFill>
                  <a:srgbClr val="008000"/>
                </a:solidFill>
              </a:rPr>
              <a:t>Водящий, припевая: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Я </a:t>
            </a:r>
            <a:r>
              <a:rPr lang="ru-RU" sz="1600" b="1" dirty="0">
                <a:solidFill>
                  <a:srgbClr val="FF0000"/>
                </a:solidFill>
              </a:rPr>
              <a:t>ношу-ношу колечко, и кому-то подарю</a:t>
            </a:r>
          </a:p>
          <a:p>
            <a:r>
              <a:rPr lang="ru-RU" sz="1600" dirty="0"/>
              <a:t>В это время вкладывает незаметно этот предмет в ладони одного из игроков и произносит: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Колечко-колечко, выйди на крылечко!</a:t>
            </a:r>
          </a:p>
          <a:p>
            <a:r>
              <a:rPr lang="ru-RU" sz="1600" dirty="0"/>
              <a:t>Игрок, у кого окажется предмет, должен выбежать вперед. Задача остальных игроков – удержать убегающего в своих рядах</a:t>
            </a:r>
            <a:r>
              <a:rPr lang="ru-RU" sz="1600" dirty="0" smtClean="0"/>
              <a:t>.</a:t>
            </a:r>
          </a:p>
          <a:p>
            <a:r>
              <a:rPr lang="ru-RU" sz="1600" b="1" dirty="0">
                <a:solidFill>
                  <a:srgbClr val="008000"/>
                </a:solidFill>
              </a:rPr>
              <a:t>Указание к проведению</a:t>
            </a:r>
            <a:r>
              <a:rPr lang="ru-RU" sz="1600" b="1" dirty="0" smtClean="0">
                <a:solidFill>
                  <a:srgbClr val="008000"/>
                </a:solidFill>
              </a:rPr>
              <a:t>.</a:t>
            </a:r>
            <a:r>
              <a:rPr lang="ru-RU" sz="1600" dirty="0"/>
              <a:t> Игрок у кого окажется предмет, старается не показывать, что именно ему он достался.</a:t>
            </a:r>
          </a:p>
          <a:p>
            <a:endParaRPr lang="ru-RU" sz="1600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1779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8073" y="310278"/>
            <a:ext cx="7224765" cy="57461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«КОЛОБОК»</a:t>
            </a:r>
          </a:p>
          <a:p>
            <a:pPr algn="just"/>
            <a:r>
              <a:rPr lang="ru-RU" b="1" dirty="0" smtClean="0">
                <a:solidFill>
                  <a:srgbClr val="008000"/>
                </a:solidFill>
              </a:rPr>
              <a:t>Цель </a:t>
            </a:r>
            <a:r>
              <a:rPr lang="ru-RU" b="1" dirty="0">
                <a:solidFill>
                  <a:srgbClr val="008000"/>
                </a:solidFill>
              </a:rPr>
              <a:t>игры:</a:t>
            </a: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sz="1600" dirty="0"/>
              <a:t>развивать динамический слух в сочетании с чистотой интонирования в пении. </a:t>
            </a:r>
          </a:p>
          <a:p>
            <a:pPr algn="just"/>
            <a:r>
              <a:rPr lang="ru-RU" b="1" dirty="0" smtClean="0">
                <a:solidFill>
                  <a:srgbClr val="008000"/>
                </a:solidFill>
              </a:rPr>
              <a:t>Содержание </a:t>
            </a:r>
            <a:r>
              <a:rPr lang="ru-RU" b="1" dirty="0">
                <a:solidFill>
                  <a:srgbClr val="008000"/>
                </a:solidFill>
              </a:rPr>
              <a:t>и правила игры</a:t>
            </a:r>
            <a:r>
              <a:rPr lang="ru-RU" dirty="0">
                <a:solidFill>
                  <a:srgbClr val="008000"/>
                </a:solidFill>
              </a:rPr>
              <a:t>. </a:t>
            </a:r>
            <a:r>
              <a:rPr lang="ru-RU" sz="1600" dirty="0"/>
              <a:t>. Педагог расставляет все фигурки на игровом поле в любом порядке. Дети рассматривают фигурки, а затем вместе с педагогом выбирают водящего, который отворачивается от остальных играющих. Дети договариваются, за какую фигурку они спрячут «колобок» и зовут </a:t>
            </a:r>
            <a:r>
              <a:rPr lang="ru-RU" sz="1600" dirty="0" smtClean="0"/>
              <a:t>водящего.</a:t>
            </a:r>
          </a:p>
          <a:p>
            <a:pPr algn="ctr"/>
            <a:r>
              <a:rPr lang="ru-RU" sz="1600" b="1" dirty="0" smtClean="0">
                <a:solidFill>
                  <a:srgbClr val="008000"/>
                </a:solidFill>
              </a:rPr>
              <a:t>Дети хором:</a:t>
            </a:r>
            <a:endParaRPr lang="ru-RU" sz="1600" b="1" dirty="0">
              <a:solidFill>
                <a:srgbClr val="008000"/>
              </a:solidFill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Укатился колобок, колобок – румяный бок.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Как же нам его найти, к деду с бабкой привести?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Ну-ка, Лена, по дорожке походи, походи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И по песенке веселой </a:t>
            </a:r>
            <a:r>
              <a:rPr lang="ru-RU" sz="1600" b="1" dirty="0" err="1">
                <a:solidFill>
                  <a:srgbClr val="FF0000"/>
                </a:solidFill>
              </a:rPr>
              <a:t>колобочек</a:t>
            </a:r>
            <a:r>
              <a:rPr lang="ru-RU" sz="1600" b="1" dirty="0">
                <a:solidFill>
                  <a:srgbClr val="FF0000"/>
                </a:solidFill>
              </a:rPr>
              <a:t> отыщи.</a:t>
            </a:r>
          </a:p>
          <a:p>
            <a:pPr algn="ctr"/>
            <a:r>
              <a:rPr lang="ru-RU" sz="1600" b="1" dirty="0">
                <a:solidFill>
                  <a:srgbClr val="008000"/>
                </a:solidFill>
              </a:rPr>
              <a:t>Дети поют русскую народную </a:t>
            </a:r>
            <a:r>
              <a:rPr lang="ru-RU" sz="1600" b="1" dirty="0" smtClean="0">
                <a:solidFill>
                  <a:srgbClr val="008000"/>
                </a:solidFill>
              </a:rPr>
              <a:t>песенку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>
                <a:solidFill>
                  <a:srgbClr val="FF0000"/>
                </a:solidFill>
              </a:rPr>
              <a:t>«Ходила, </a:t>
            </a:r>
            <a:r>
              <a:rPr lang="ru-RU" sz="1600" b="1" dirty="0" err="1">
                <a:solidFill>
                  <a:srgbClr val="FF0000"/>
                </a:solidFill>
              </a:rPr>
              <a:t>младешенька</a:t>
            </a:r>
            <a:r>
              <a:rPr lang="ru-RU" sz="1600" b="1" dirty="0">
                <a:solidFill>
                  <a:srgbClr val="FF0000"/>
                </a:solidFill>
              </a:rPr>
              <a:t>»,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600" dirty="0" smtClean="0"/>
              <a:t>а </a:t>
            </a:r>
            <a:r>
              <a:rPr lang="ru-RU" sz="1600" dirty="0"/>
              <a:t>водящий в это время берет молоточек и водит им по игровому полю от фигурки к фигурке. Если молоточек находится далеко от той фигурки, за которой спрятан колобок, дети поют тихо, если близко – громко.</a:t>
            </a:r>
          </a:p>
          <a:p>
            <a:pPr algn="just"/>
            <a:r>
              <a:rPr lang="ru-RU" b="1" dirty="0" smtClean="0">
                <a:solidFill>
                  <a:srgbClr val="008000"/>
                </a:solidFill>
              </a:rPr>
              <a:t>Указание </a:t>
            </a:r>
            <a:r>
              <a:rPr lang="ru-RU" b="1" dirty="0">
                <a:solidFill>
                  <a:srgbClr val="008000"/>
                </a:solidFill>
              </a:rPr>
              <a:t>к проведению</a:t>
            </a:r>
            <a:r>
              <a:rPr lang="ru-RU" b="1" dirty="0" smtClean="0">
                <a:solidFill>
                  <a:srgbClr val="008000"/>
                </a:solidFill>
              </a:rPr>
              <a:t>.</a:t>
            </a:r>
            <a:r>
              <a:rPr lang="ru-RU" dirty="0"/>
              <a:t> </a:t>
            </a:r>
            <a:r>
              <a:rPr lang="ru-RU" sz="1600" dirty="0"/>
              <a:t>Фигурки не должны быть маленькими и соответствовать персонажам сказки. </a:t>
            </a:r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02889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6673" y="310278"/>
            <a:ext cx="7425731" cy="585391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b="1" i="1" dirty="0" smtClean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2000" b="1" i="1" dirty="0" smtClean="0">
                <a:solidFill>
                  <a:srgbClr val="008000"/>
                </a:solidFill>
              </a:rPr>
              <a:t>«КОШКА И МЫШКА»</a:t>
            </a:r>
          </a:p>
          <a:p>
            <a:pPr algn="ctr"/>
            <a:endParaRPr lang="ru-RU" sz="2000" dirty="0">
              <a:solidFill>
                <a:srgbClr val="008000"/>
              </a:solidFill>
            </a:endParaRPr>
          </a:p>
          <a:p>
            <a:pPr algn="just"/>
            <a:r>
              <a:rPr lang="ru-RU" sz="2000" b="1" dirty="0">
                <a:solidFill>
                  <a:srgbClr val="008000"/>
                </a:solidFill>
              </a:rPr>
              <a:t>Цель игры: </a:t>
            </a:r>
            <a:r>
              <a:rPr lang="ru-RU" sz="2000" dirty="0"/>
              <a:t>развитие восприятия формы музыки.</a:t>
            </a:r>
          </a:p>
          <a:p>
            <a:pPr algn="just"/>
            <a:r>
              <a:rPr lang="ru-RU" sz="2000" b="1" dirty="0" smtClean="0">
                <a:solidFill>
                  <a:srgbClr val="008000"/>
                </a:solidFill>
              </a:rPr>
              <a:t>Описание: </a:t>
            </a:r>
            <a:r>
              <a:rPr lang="ru-RU" sz="2000" dirty="0" smtClean="0"/>
              <a:t>Перед </a:t>
            </a:r>
            <a:r>
              <a:rPr lang="ru-RU" sz="2000" dirty="0"/>
              <a:t>началом игры играющие выбирают кошку и мышку. Остальные берутся за руки и встают в круг. Кошка стоит за кругом, мышка – в круге. Играющие водят хоровод под народную музыку, внутри которого – мышка – это ее </a:t>
            </a:r>
            <a:r>
              <a:rPr lang="ru-RU" sz="2000" i="1" dirty="0"/>
              <a:t>«домик»</a:t>
            </a:r>
            <a:r>
              <a:rPr lang="ru-RU" sz="2000" dirty="0"/>
              <a:t>. Кошка старается войти в круг и поймать мышку, но играющие закрывают входы перед ней. Она старается</a:t>
            </a:r>
            <a:r>
              <a:rPr lang="ru-RU" sz="2000" b="1" dirty="0"/>
              <a:t> </a:t>
            </a:r>
            <a:r>
              <a:rPr lang="ru-RU" sz="2000" dirty="0"/>
              <a:t>подлезть</a:t>
            </a:r>
            <a:r>
              <a:rPr lang="ru-RU" sz="2000" b="1" dirty="0"/>
              <a:t> </a:t>
            </a:r>
            <a:r>
              <a:rPr lang="ru-RU" sz="2000" dirty="0"/>
              <a:t>под</a:t>
            </a:r>
            <a:r>
              <a:rPr lang="ru-RU" sz="2000" b="1" dirty="0"/>
              <a:t> </a:t>
            </a:r>
            <a:r>
              <a:rPr lang="ru-RU" sz="2000" dirty="0"/>
              <a:t>ворота, играющие приседают и не пропускают ее в круг. По окончании музыки ворота открываются и кошка пробирается в круг, а мышка выбегает из круга. А кошку дети стараются из круга не выпускать до начала музыки.</a:t>
            </a:r>
          </a:p>
          <a:p>
            <a:pPr algn="just"/>
            <a:r>
              <a:rPr lang="ru-RU" sz="2000" dirty="0"/>
              <a:t>Игра заканчивается, если кошка успела поймать мышку. Для повторения игры выбирается новая пара.</a:t>
            </a:r>
          </a:p>
          <a:p>
            <a:pPr algn="just"/>
            <a:r>
              <a:rPr lang="ru-RU" sz="2000" b="1" dirty="0">
                <a:solidFill>
                  <a:srgbClr val="008000"/>
                </a:solidFill>
              </a:rPr>
              <a:t>Указания к проведению. </a:t>
            </a:r>
            <a:r>
              <a:rPr lang="ru-RU" sz="2000" dirty="0"/>
              <a:t>Можно подготовить элементы костюмов кошки и мышки </a:t>
            </a:r>
            <a:r>
              <a:rPr lang="ru-RU" sz="2000" i="1" dirty="0"/>
              <a:t>(шапочки, хвостики)</a:t>
            </a:r>
            <a:r>
              <a:rPr lang="ru-RU" sz="2000" dirty="0"/>
              <a:t>.</a:t>
            </a:r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9882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6672" y="1104099"/>
            <a:ext cx="7425731" cy="424731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u-RU" b="1" i="1" dirty="0" smtClean="0">
                <a:solidFill>
                  <a:srgbClr val="008000"/>
                </a:solidFill>
              </a:rPr>
              <a:t>«МОРЕ ВОЛНУЕТСЯ»</a:t>
            </a:r>
          </a:p>
          <a:p>
            <a:pPr algn="ctr"/>
            <a:endParaRPr lang="ru-RU" b="1" dirty="0" smtClean="0">
              <a:solidFill>
                <a:srgbClr val="008000"/>
              </a:solidFill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Цель </a:t>
            </a:r>
            <a:r>
              <a:rPr lang="ru-RU" b="1" dirty="0">
                <a:solidFill>
                  <a:srgbClr val="008000"/>
                </a:solidFill>
              </a:rPr>
              <a:t>игры: </a:t>
            </a:r>
            <a:r>
              <a:rPr lang="ru-RU" dirty="0"/>
              <a:t>развить</a:t>
            </a:r>
            <a:r>
              <a:rPr lang="ru-RU" b="1" dirty="0"/>
              <a:t> </a:t>
            </a:r>
            <a:r>
              <a:rPr lang="ru-RU" dirty="0"/>
              <a:t>фантазию, творческие способности, умение быстро и нестандартно мыслить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008000"/>
                </a:solidFill>
              </a:rPr>
              <a:t>Описание. </a:t>
            </a:r>
            <a:r>
              <a:rPr lang="ru-RU" dirty="0" smtClean="0"/>
              <a:t>Ведущий</a:t>
            </a:r>
            <a:r>
              <a:rPr lang="ru-RU" dirty="0"/>
              <a:t>, начинает напевать, в это время остальные игроки танцуют вокруг него.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Море волнуется раз,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Море волнуется два,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Море волнуется три,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Морская </a:t>
            </a:r>
            <a:r>
              <a:rPr lang="ru-RU" b="1" dirty="0">
                <a:solidFill>
                  <a:srgbClr val="FF0000"/>
                </a:solidFill>
              </a:rPr>
              <a:t>фигура на месте замри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008000"/>
                </a:solidFill>
              </a:rPr>
              <a:t>Указание к проведению. </a:t>
            </a:r>
            <a:r>
              <a:rPr lang="ru-RU" dirty="0"/>
              <a:t>Играющие замирают на месте, изобразив заданную фигуру. Ведущий ходит от игрока к игроку и угадывает какую фигуру они изобразили. Тот, кто не смог придумать фигуру, либо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1762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4353" y="471053"/>
            <a:ext cx="7807568" cy="17851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8000"/>
                </a:solidFill>
              </a:rPr>
              <a:t>«МЫ НА ЛУГ ХОДИЛИ»</a:t>
            </a:r>
            <a:endParaRPr lang="ru-RU" sz="2000" dirty="0" smtClean="0">
              <a:solidFill>
                <a:srgbClr val="008000"/>
              </a:solidFill>
            </a:endParaRPr>
          </a:p>
          <a:p>
            <a:r>
              <a:rPr lang="ru-RU" b="1" dirty="0" smtClean="0">
                <a:solidFill>
                  <a:srgbClr val="008000"/>
                </a:solidFill>
              </a:rPr>
              <a:t>Цель </a:t>
            </a:r>
            <a:r>
              <a:rPr lang="ru-RU" b="1" dirty="0">
                <a:solidFill>
                  <a:srgbClr val="008000"/>
                </a:solidFill>
              </a:rPr>
              <a:t>игры: </a:t>
            </a:r>
            <a:r>
              <a:rPr lang="ru-RU" dirty="0"/>
              <a:t>комплексная актуализация музыкальной деятельности детей.</a:t>
            </a:r>
          </a:p>
          <a:p>
            <a:r>
              <a:rPr lang="ru-RU" b="1" dirty="0" smtClean="0">
                <a:solidFill>
                  <a:srgbClr val="008000"/>
                </a:solidFill>
              </a:rPr>
              <a:t>Описание: </a:t>
            </a:r>
            <a:r>
              <a:rPr lang="ru-RU" dirty="0" smtClean="0"/>
              <a:t>Из </a:t>
            </a:r>
            <a:r>
              <a:rPr lang="ru-RU" dirty="0"/>
              <a:t>числа играющих выбирается </a:t>
            </a:r>
            <a:r>
              <a:rPr lang="ru-RU" i="1" dirty="0"/>
              <a:t>«зайчик»</a:t>
            </a:r>
            <a:r>
              <a:rPr lang="ru-RU" dirty="0"/>
              <a:t>. Он садится в середину хоровода, а остальные детки становятся вокруг него. </a:t>
            </a:r>
            <a:r>
              <a:rPr lang="ru-RU" i="1" dirty="0"/>
              <a:t>«Спящий зайчик»</a:t>
            </a:r>
            <a:r>
              <a:rPr lang="ru-RU" dirty="0"/>
              <a:t> садится на корточки и всем своим видом показывает, что он давно спит. </a:t>
            </a:r>
            <a:endParaRPr lang="ru-RU" dirty="0" smtClean="0"/>
          </a:p>
          <a:p>
            <a:pPr algn="ctr"/>
            <a:r>
              <a:rPr lang="ru-RU" dirty="0" smtClean="0">
                <a:solidFill>
                  <a:srgbClr val="008000"/>
                </a:solidFill>
              </a:rPr>
              <a:t>Дети </a:t>
            </a:r>
            <a:r>
              <a:rPr lang="ru-RU" dirty="0">
                <a:solidFill>
                  <a:srgbClr val="008000"/>
                </a:solidFill>
              </a:rPr>
              <a:t>поют и двигаются вправо по кругу, выполняя движения по ходу песни.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3850" y="2242825"/>
            <a:ext cx="3897085" cy="289310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sz="1400" dirty="0"/>
              <a:t>Мы на луг ходили, </a:t>
            </a:r>
            <a:endParaRPr lang="ru-RU" sz="1400" dirty="0" smtClean="0"/>
          </a:p>
          <a:p>
            <a:r>
              <a:rPr lang="ru-RU" sz="1400" i="1" dirty="0" smtClean="0"/>
              <a:t>(</a:t>
            </a:r>
            <a:r>
              <a:rPr lang="ru-RU" sz="1400" i="1" dirty="0"/>
              <a:t>Дети, взявшись за руки, идут вправо по кругу.)</a:t>
            </a:r>
            <a:endParaRPr lang="ru-RU" sz="1400" dirty="0"/>
          </a:p>
          <a:p>
            <a:r>
              <a:rPr lang="ru-RU" sz="1400" dirty="0"/>
              <a:t>Хоровод водили.</a:t>
            </a:r>
          </a:p>
          <a:p>
            <a:r>
              <a:rPr lang="ru-RU" sz="1400" dirty="0"/>
              <a:t>Вот так, на лугу</a:t>
            </a:r>
          </a:p>
          <a:p>
            <a:r>
              <a:rPr lang="ru-RU" sz="1400" dirty="0"/>
              <a:t>Хоровод водили.</a:t>
            </a:r>
          </a:p>
          <a:p>
            <a:r>
              <a:rPr lang="ru-RU" sz="1400" dirty="0"/>
              <a:t>Задремал на кочке </a:t>
            </a:r>
            <a:endParaRPr lang="ru-RU" sz="1400" dirty="0" smtClean="0"/>
          </a:p>
          <a:p>
            <a:r>
              <a:rPr lang="ru-RU" sz="1400" dirty="0" smtClean="0"/>
              <a:t>(</a:t>
            </a:r>
            <a:r>
              <a:rPr lang="ru-RU" sz="1400" dirty="0"/>
              <a:t>Имитируют </a:t>
            </a:r>
            <a:r>
              <a:rPr lang="ru-RU" sz="1400" i="1" dirty="0"/>
              <a:t>«спящего зайчика»</a:t>
            </a:r>
            <a:r>
              <a:rPr lang="ru-RU" sz="1400" dirty="0"/>
              <a:t>)</a:t>
            </a:r>
          </a:p>
          <a:p>
            <a:r>
              <a:rPr lang="ru-RU" sz="1400" dirty="0"/>
              <a:t>Зайка в </a:t>
            </a:r>
            <a:r>
              <a:rPr lang="ru-RU" sz="1400" dirty="0" err="1"/>
              <a:t>холодочке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sz="1400" i="1" dirty="0" smtClean="0"/>
              <a:t>(</a:t>
            </a:r>
            <a:r>
              <a:rPr lang="ru-RU" sz="1400" i="1" dirty="0"/>
              <a:t>Прикладывая сложенные </a:t>
            </a:r>
            <a:r>
              <a:rPr lang="ru-RU" sz="1400" b="1" i="1" dirty="0"/>
              <a:t>ладошки к щеке</a:t>
            </a:r>
            <a:r>
              <a:rPr lang="ru-RU" sz="1400" i="1" dirty="0"/>
              <a:t>.)</a:t>
            </a:r>
            <a:endParaRPr lang="ru-RU" sz="1400" dirty="0"/>
          </a:p>
          <a:p>
            <a:r>
              <a:rPr lang="ru-RU" sz="1400" dirty="0"/>
              <a:t>Разбудить хотели </a:t>
            </a:r>
            <a:r>
              <a:rPr lang="ru-RU" sz="1400" i="1" dirty="0"/>
              <a:t>(Показывают игру на дудочке</a:t>
            </a:r>
            <a:r>
              <a:rPr lang="ru-RU" sz="1400" i="1" dirty="0" smtClean="0"/>
              <a:t>)</a:t>
            </a:r>
          </a:p>
          <a:p>
            <a:r>
              <a:rPr lang="ru-RU" sz="1400" dirty="0"/>
              <a:t>В дудочку дудели</a:t>
            </a:r>
          </a:p>
          <a:p>
            <a:r>
              <a:rPr lang="ru-RU" sz="1400" dirty="0" err="1"/>
              <a:t>Ду-ду</a:t>
            </a:r>
            <a:r>
              <a:rPr lang="ru-RU" sz="1400" dirty="0"/>
              <a:t> </a:t>
            </a:r>
            <a:r>
              <a:rPr lang="ru-RU" sz="1400" dirty="0" err="1" smtClean="0"/>
              <a:t>ду-ду-ду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08137" y="2256157"/>
            <a:ext cx="3903784" cy="289310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sz="1400" dirty="0" smtClean="0"/>
              <a:t>В </a:t>
            </a:r>
            <a:r>
              <a:rPr lang="ru-RU" sz="1400" dirty="0"/>
              <a:t>дудочку дудели</a:t>
            </a:r>
          </a:p>
          <a:p>
            <a:r>
              <a:rPr lang="ru-RU" sz="1400" dirty="0"/>
              <a:t>Зайку мы будили </a:t>
            </a:r>
            <a:endParaRPr lang="ru-RU" sz="1400" dirty="0" smtClean="0"/>
          </a:p>
          <a:p>
            <a:r>
              <a:rPr lang="ru-RU" sz="1400" i="1" dirty="0" smtClean="0"/>
              <a:t>(</a:t>
            </a:r>
            <a:r>
              <a:rPr lang="ru-RU" sz="1400" i="1" dirty="0"/>
              <a:t>Показывают игру на барабане.)</a:t>
            </a:r>
            <a:endParaRPr lang="ru-RU" sz="1400" dirty="0"/>
          </a:p>
          <a:p>
            <a:r>
              <a:rPr lang="ru-RU" sz="1400" dirty="0"/>
              <a:t>В барабаны били</a:t>
            </a:r>
          </a:p>
          <a:p>
            <a:r>
              <a:rPr lang="ru-RU" sz="1400" dirty="0"/>
              <a:t>Бум-бум тра-та-та</a:t>
            </a:r>
          </a:p>
          <a:p>
            <a:r>
              <a:rPr lang="ru-RU" sz="1400" dirty="0"/>
              <a:t>В барабаны били</a:t>
            </a:r>
          </a:p>
          <a:p>
            <a:r>
              <a:rPr lang="ru-RU" sz="1400" dirty="0"/>
              <a:t>Ну-ка просыпайся </a:t>
            </a:r>
            <a:endParaRPr lang="ru-RU" sz="1400" dirty="0" smtClean="0"/>
          </a:p>
          <a:p>
            <a:r>
              <a:rPr lang="ru-RU" sz="1400" i="1" dirty="0" smtClean="0"/>
              <a:t>(</a:t>
            </a:r>
            <a:r>
              <a:rPr lang="ru-RU" sz="1400" i="1" dirty="0"/>
              <a:t>Грозят зайке указательным пальчиком в такт музыки.)</a:t>
            </a:r>
            <a:endParaRPr lang="ru-RU" sz="1400" dirty="0"/>
          </a:p>
          <a:p>
            <a:r>
              <a:rPr lang="ru-RU" sz="1400" dirty="0"/>
              <a:t>Ну-ка одевайся</a:t>
            </a:r>
          </a:p>
          <a:p>
            <a:r>
              <a:rPr lang="ru-RU" sz="1400" dirty="0"/>
              <a:t>Вот так не ленись </a:t>
            </a:r>
            <a:r>
              <a:rPr lang="ru-RU" sz="1400" i="1" dirty="0"/>
              <a:t>(Хлопают в ладоши в такт музыки.)</a:t>
            </a:r>
            <a:endParaRPr lang="ru-RU" sz="1400" dirty="0"/>
          </a:p>
          <a:p>
            <a:r>
              <a:rPr lang="ru-RU" sz="1400" dirty="0"/>
              <a:t>Ну-ка просыпайся.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2563" y="5117470"/>
            <a:ext cx="8179358" cy="107721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u-RU" sz="1600" dirty="0"/>
              <a:t>В конце все дети хлопают, а </a:t>
            </a:r>
            <a:r>
              <a:rPr lang="ru-RU" sz="1600" i="1" dirty="0"/>
              <a:t>«зайчик»</a:t>
            </a:r>
            <a:r>
              <a:rPr lang="ru-RU" sz="1600" dirty="0"/>
              <a:t> скачет по кругу. По окончании игры выбирается новый </a:t>
            </a:r>
            <a:r>
              <a:rPr lang="ru-RU" sz="1600" i="1" dirty="0"/>
              <a:t>«зайка»</a:t>
            </a:r>
            <a:r>
              <a:rPr lang="ru-RU" sz="1600" dirty="0"/>
              <a:t>.</a:t>
            </a:r>
          </a:p>
          <a:p>
            <a:r>
              <a:rPr lang="ru-RU" sz="1600" b="1" dirty="0">
                <a:solidFill>
                  <a:srgbClr val="008000"/>
                </a:solidFill>
              </a:rPr>
              <a:t>Указание к проведению. </a:t>
            </a:r>
            <a:r>
              <a:rPr lang="ru-RU" sz="1600" dirty="0"/>
              <a:t>При игре на дудочке, обратить особое внимание на работу пальчиков.</a:t>
            </a:r>
          </a:p>
        </p:txBody>
      </p:sp>
    </p:spTree>
    <p:extLst>
      <p:ext uri="{BB962C8B-B14F-4D97-AF65-F5344CB8AC3E}">
        <p14:creationId xmlns:p14="http://schemas.microsoft.com/office/powerpoint/2010/main" val="369073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1273</Words>
  <Application>Microsoft Office PowerPoint</Application>
  <PresentationFormat>Экран (4:3)</PresentationFormat>
  <Paragraphs>136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60</cp:revision>
  <dcterms:created xsi:type="dcterms:W3CDTF">2019-11-12T18:29:44Z</dcterms:created>
  <dcterms:modified xsi:type="dcterms:W3CDTF">2020-01-31T05:19:54Z</dcterms:modified>
</cp:coreProperties>
</file>