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63" r:id="rId4"/>
    <p:sldId id="258" r:id="rId5"/>
    <p:sldId id="259" r:id="rId6"/>
    <p:sldId id="264" r:id="rId7"/>
    <p:sldId id="269" r:id="rId8"/>
    <p:sldId id="271" r:id="rId9"/>
    <p:sldId id="270" r:id="rId10"/>
    <p:sldId id="272" r:id="rId11"/>
    <p:sldId id="273" r:id="rId12"/>
    <p:sldId id="265" r:id="rId13"/>
    <p:sldId id="26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99B6-8BE3-4C9E-8E81-B5FE56DAA398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6201-C6CD-411F-BCD7-D6C9A9070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63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99B6-8BE3-4C9E-8E81-B5FE56DAA398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6201-C6CD-411F-BCD7-D6C9A9070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99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99B6-8BE3-4C9E-8E81-B5FE56DAA398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6201-C6CD-411F-BCD7-D6C9A9070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93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99B6-8BE3-4C9E-8E81-B5FE56DAA398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6201-C6CD-411F-BCD7-D6C9A9070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245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99B6-8BE3-4C9E-8E81-B5FE56DAA398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6201-C6CD-411F-BCD7-D6C9A9070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654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99B6-8BE3-4C9E-8E81-B5FE56DAA398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6201-C6CD-411F-BCD7-D6C9A9070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064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99B6-8BE3-4C9E-8E81-B5FE56DAA398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6201-C6CD-411F-BCD7-D6C9A9070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410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99B6-8BE3-4C9E-8E81-B5FE56DAA398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6201-C6CD-411F-BCD7-D6C9A9070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85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99B6-8BE3-4C9E-8E81-B5FE56DAA398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6201-C6CD-411F-BCD7-D6C9A9070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04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99B6-8BE3-4C9E-8E81-B5FE56DAA398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3816201-C6CD-411F-BCD7-D6C9A9070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63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99B6-8BE3-4C9E-8E81-B5FE56DAA398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6201-C6CD-411F-BCD7-D6C9A9070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99B6-8BE3-4C9E-8E81-B5FE56DAA398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6201-C6CD-411F-BCD7-D6C9A9070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3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99B6-8BE3-4C9E-8E81-B5FE56DAA398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6201-C6CD-411F-BCD7-D6C9A9070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39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99B6-8BE3-4C9E-8E81-B5FE56DAA398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6201-C6CD-411F-BCD7-D6C9A9070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01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99B6-8BE3-4C9E-8E81-B5FE56DAA398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6201-C6CD-411F-BCD7-D6C9A9070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06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99B6-8BE3-4C9E-8E81-B5FE56DAA398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6201-C6CD-411F-BCD7-D6C9A9070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22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99B6-8BE3-4C9E-8E81-B5FE56DAA398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6201-C6CD-411F-BCD7-D6C9A9070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34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9B99B6-8BE3-4C9E-8E81-B5FE56DAA398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816201-C6CD-411F-BCD7-D6C9A9070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9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5674" y="2737943"/>
            <a:ext cx="10054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конструктивной деятельности,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творчества дошкольников посредством использования легоконструирования и робототехники»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0881" y="277923"/>
            <a:ext cx="988358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23 с. Шурскол»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399" y="4649273"/>
            <a:ext cx="1869600" cy="20512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8789" y="6225988"/>
            <a:ext cx="141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2019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4564" y="1651550"/>
            <a:ext cx="107845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участника конкурса на соискание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инновационной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</a:t>
            </a:r>
          </a:p>
          <a:p>
            <a:pPr algn="ctr"/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41" y="0"/>
            <a:ext cx="107298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9152" y="192041"/>
            <a:ext cx="4445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«Роботёнок»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90" y="1094705"/>
            <a:ext cx="5567965" cy="44303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5" y="1094705"/>
            <a:ext cx="5727450" cy="44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27013" y="103031"/>
            <a:ext cx="4718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776496"/>
              </p:ext>
            </p:extLst>
          </p:nvPr>
        </p:nvGraphicFramePr>
        <p:xfrm>
          <a:off x="2009105" y="922465"/>
          <a:ext cx="9539393" cy="5383368"/>
        </p:xfrm>
        <a:graphic>
          <a:graphicData uri="http://schemas.openxmlformats.org/drawingml/2006/table">
            <a:tbl>
              <a:tblPr firstRow="1" firstCol="1" bandRow="1"/>
              <a:tblGrid>
                <a:gridCol w="3095715">
                  <a:extLst>
                    <a:ext uri="{9D8B030D-6E8A-4147-A177-3AD203B41FA5}">
                      <a16:colId xmlns:a16="http://schemas.microsoft.com/office/drawing/2014/main" val="3100155297"/>
                    </a:ext>
                  </a:extLst>
                </a:gridCol>
                <a:gridCol w="6443678">
                  <a:extLst>
                    <a:ext uri="{9D8B030D-6E8A-4147-A177-3AD203B41FA5}">
                      <a16:colId xmlns:a16="http://schemas.microsoft.com/office/drawing/2014/main" val="4211798052"/>
                    </a:ext>
                  </a:extLst>
                </a:gridCol>
              </a:tblGrid>
              <a:tr h="7177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реализации проекта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19" marR="47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19" marR="47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355962"/>
                  </a:ext>
                </a:extLst>
              </a:tr>
              <a:tr h="17944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1-й этап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Подготовительный, организационный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(январь-февраль)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19" marR="47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Заседание творческой группы, составление плана работы,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организационное обеспечение и создание условий для проведения инновационной деятельности.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19" marR="47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964369"/>
                  </a:ext>
                </a:extLst>
              </a:tr>
              <a:tr h="14355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2-этап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Проектировочный,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Формирующий (март-ноябрь)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19" marR="47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апробация программно-методического сопровождения образовательной деятельности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</a:t>
                      </a: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легоконструированию и робототехнике</a:t>
                      </a:r>
                    </a:p>
                  </a:txBody>
                  <a:tcPr marL="47819" marR="47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745093"/>
                  </a:ext>
                </a:extLst>
              </a:tr>
              <a:tr h="14355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3-й этап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Практический,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Обобщающий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(ноябрь-декабрь)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19" marR="47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Систематизация и обобщение опыта работы, его распространение</a:t>
                      </a: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19" marR="47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874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8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0281" y="0"/>
            <a:ext cx="7665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словия реализации легоконструирования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робототехники в ДОУ</a:t>
            </a:r>
          </a:p>
        </p:txBody>
      </p:sp>
      <p:sp>
        <p:nvSpPr>
          <p:cNvPr id="3" name="Овал 2"/>
          <p:cNvSpPr/>
          <p:nvPr/>
        </p:nvSpPr>
        <p:spPr>
          <a:xfrm>
            <a:off x="4417456" y="1185053"/>
            <a:ext cx="2968578" cy="1854558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содержания ООП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01752" y="2112332"/>
            <a:ext cx="2820473" cy="1892969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РППС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378039" y="2221539"/>
            <a:ext cx="2859111" cy="2034636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49638" y="4326249"/>
            <a:ext cx="3084491" cy="2009639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302977" y="4326249"/>
            <a:ext cx="3329190" cy="2002597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едагогической компетентности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719329" y="2823358"/>
            <a:ext cx="217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08189" y="364012"/>
            <a:ext cx="4199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3645" y="1202518"/>
            <a:ext cx="98909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Увеличение количества детей, имеющих сформированный интерес к научно-техническому творчеству. 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Увеличение количества детей, имеющих навыки практической деятельности, необходимой для ведения исследовательских, лабораторных и конструкторских работ.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Ценностно-смысловое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самоопределение педагогов ДОУ в процессе повышения квалификации.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Освоение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 новых технологий в процессе реализации инновационного проекта. </a:t>
            </a:r>
          </a:p>
        </p:txBody>
      </p:sp>
    </p:spTree>
    <p:extLst>
      <p:ext uri="{BB962C8B-B14F-4D97-AF65-F5344CB8AC3E}">
        <p14:creationId xmlns:p14="http://schemas.microsoft.com/office/powerpoint/2010/main" val="37968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83595" y="817057"/>
            <a:ext cx="101361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XXI века: коммуникативные навыки, навыки творческого и критического мышления, навыки командной работы.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 воспитанникам увлекательный мир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легоконструирования  и робототехники!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32" y="2614411"/>
            <a:ext cx="3837904" cy="38379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6804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5763" y="1004552"/>
            <a:ext cx="11316237" cy="55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«Об образовании в Российской Федерации» от 29.12.2012 N 273-ФЗ;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Государственной программы Российской Федерации «Развитие образования», утвержденной Постановлением Правительства РФ от 26.12.2017 № 1642 с изменениями на 19.12. 2018 г.;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Указа Президента Российской Федерации от 29 мая 2017 года № 240 «Об объявлении в Российской Федерации Десятилетия детства»;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ФГОС ДО, указывающего на «обеспечение вариативности и разнообразия организационных форм дошкольного образования, возможности формирования Программ различной направленности с учетом образовательных потребностей, способностей и состояния здоровья детей»;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Постановления Правительства Ярославской области от 23 апреля 2013 года № 435-п «Об утверждении плана мероприятий («дорожной карты») по повышению эффективности и качества образовательных услуг в Ярославской области (с изменениями от 25 октября 2017 года).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91396" y="256435"/>
            <a:ext cx="6499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ориентирован на реализацию: </a:t>
            </a:r>
          </a:p>
        </p:txBody>
      </p:sp>
    </p:spTree>
    <p:extLst>
      <p:ext uri="{BB962C8B-B14F-4D97-AF65-F5344CB8AC3E}">
        <p14:creationId xmlns:p14="http://schemas.microsoft.com/office/powerpoint/2010/main" val="22421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49152" y="18782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3682" y="2050991"/>
            <a:ext cx="10968318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потенциала дошкольника, конструктивных умений и способностей и формирование предпосылок основ инженерного мышления и навыков начального программирования, и моделирования.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90196" y="187824"/>
            <a:ext cx="47549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«Конструируя, ребенок действует,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зодчий, возводящий здание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собственного потенциала»</a:t>
            </a:r>
          </a:p>
          <a:p>
            <a:pPr algn="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 Пиаже</a:t>
            </a:r>
          </a:p>
        </p:txBody>
      </p:sp>
    </p:spTree>
    <p:extLst>
      <p:ext uri="{BB962C8B-B14F-4D97-AF65-F5344CB8AC3E}">
        <p14:creationId xmlns:p14="http://schemas.microsoft.com/office/powerpoint/2010/main" val="20215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37011" y="0"/>
            <a:ext cx="2920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5008" y="616425"/>
            <a:ext cx="105477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необходимых условий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конструктивной деятельности, технического творчества дошкольников посредством использования легоконструирования и робототехники.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у детей дошкольного возраста первичных представлений о робототехнике, ее значении в жизни человека, о профессиях, связанных с изобретением и производством технических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навыков сотрудничества детей и педагогов, родителей, как равных субъектов образовательно-воспитательного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уровня профессиональной компетентности педагогов ДОУ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реализации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55895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64450" y="-50708"/>
            <a:ext cx="3112395" cy="22248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«Роботёнок»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WeDo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6-7 лет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6598" y="157761"/>
            <a:ext cx="3463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 в ДОУ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86193" y="1339403"/>
            <a:ext cx="3168203" cy="23310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 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Cubetto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основам программирования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4-5 лет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89161" y="3013656"/>
            <a:ext cx="3305576" cy="23439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687911"/>
            <a:ext cx="3502959" cy="21700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кубики «Гигант»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1,5 до 3 лет 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89771" y="1461172"/>
            <a:ext cx="2449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 "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Cubetto"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893" y="449192"/>
            <a:ext cx="3136340" cy="248562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5" name="Прямоугольник 4"/>
          <p:cNvSpPr/>
          <p:nvPr/>
        </p:nvSpPr>
        <p:spPr>
          <a:xfrm>
            <a:off x="9216830" y="52355"/>
            <a:ext cx="2494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WeDo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74119" y="0"/>
            <a:ext cx="5559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Конструкторы нового поколения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875" y="3643169"/>
            <a:ext cx="3091984" cy="23702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9283" y="3034570"/>
            <a:ext cx="2534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 DUPLO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0" y="4322070"/>
            <a:ext cx="3026535" cy="25359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803" y="3720952"/>
            <a:ext cx="2605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Кубики «Гигант»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78" y="2304560"/>
            <a:ext cx="3185385" cy="23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0794" y="256436"/>
            <a:ext cx="4943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кубики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«Гигант»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7" y="1236373"/>
            <a:ext cx="5701047" cy="42757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991" y="1236373"/>
            <a:ext cx="5701047" cy="42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754" y="1416676"/>
            <a:ext cx="5575669" cy="41341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7184" y="259553"/>
            <a:ext cx="4368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«ЛЕГО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" y="1416676"/>
            <a:ext cx="5484935" cy="413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4457" y="179163"/>
            <a:ext cx="4986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Робот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Cubetto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539" y="965914"/>
            <a:ext cx="4384992" cy="54087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6" y="965914"/>
            <a:ext cx="4185632" cy="54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1548</TotalTime>
  <Words>548</Words>
  <Application>Microsoft Office PowerPoint</Application>
  <PresentationFormat>Широкоэкранный</PresentationFormat>
  <Paragraphs>84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Corbel</vt:lpstr>
      <vt:lpstr>Times New Roman</vt:lpstr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Базанова</dc:creator>
  <cp:lastModifiedBy>Екатерина Базанова</cp:lastModifiedBy>
  <cp:revision>43</cp:revision>
  <dcterms:created xsi:type="dcterms:W3CDTF">2019-01-11T17:07:19Z</dcterms:created>
  <dcterms:modified xsi:type="dcterms:W3CDTF">2019-01-27T19:04:36Z</dcterms:modified>
</cp:coreProperties>
</file>